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321" r:id="rId6"/>
    <p:sldId id="351" r:id="rId7"/>
    <p:sldId id="350" r:id="rId8"/>
    <p:sldId id="352" r:id="rId9"/>
    <p:sldId id="353" r:id="rId10"/>
    <p:sldId id="354" r:id="rId11"/>
    <p:sldId id="355" r:id="rId12"/>
    <p:sldId id="356" r:id="rId13"/>
    <p:sldId id="357" r:id="rId14"/>
    <p:sldId id="359" r:id="rId15"/>
    <p:sldId id="363" r:id="rId16"/>
    <p:sldId id="364" r:id="rId17"/>
    <p:sldId id="362" r:id="rId18"/>
    <p:sldId id="361" r:id="rId19"/>
  </p:sldIdLst>
  <p:sldSz cx="9144000" cy="5143500" type="screen16x9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60000"/>
      </a:spcAft>
      <a:buClr>
        <a:srgbClr val="CC3300"/>
      </a:buClr>
      <a:buSzPct val="120000"/>
      <a:buFont typeface="Wingdings" panose="05000000000000000000" pitchFamily="2" charset="2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60000"/>
      </a:spcAft>
      <a:buClr>
        <a:srgbClr val="CC3300"/>
      </a:buClr>
      <a:buSzPct val="120000"/>
      <a:buFont typeface="Wingdings" panose="05000000000000000000" pitchFamily="2" charset="2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60000"/>
      </a:spcAft>
      <a:buClr>
        <a:srgbClr val="CC3300"/>
      </a:buClr>
      <a:buSzPct val="120000"/>
      <a:buFont typeface="Wingdings" panose="05000000000000000000" pitchFamily="2" charset="2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60000"/>
      </a:spcAft>
      <a:buClr>
        <a:srgbClr val="CC3300"/>
      </a:buClr>
      <a:buSzPct val="120000"/>
      <a:buFont typeface="Wingdings" panose="05000000000000000000" pitchFamily="2" charset="2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60000"/>
      </a:spcAft>
      <a:buClr>
        <a:srgbClr val="CC3300"/>
      </a:buClr>
      <a:buSzPct val="120000"/>
      <a:buFont typeface="Wingdings" panose="05000000000000000000" pitchFamily="2" charset="2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AEAEA"/>
    <a:srgbClr val="DDDDDD"/>
    <a:srgbClr val="00CC66"/>
    <a:srgbClr val="3366FF"/>
    <a:srgbClr val="0099FF"/>
    <a:srgbClr val="E7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6837" autoAdjust="0"/>
  </p:normalViewPr>
  <p:slideViewPr>
    <p:cSldViewPr>
      <p:cViewPr varScale="1">
        <p:scale>
          <a:sx n="163" d="100"/>
          <a:sy n="163" d="100"/>
        </p:scale>
        <p:origin x="162" y="2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3750" y="90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1346094-025C-44A0-B088-7C700DE7AA5C}" type="datetimeFigureOut">
              <a:rPr lang="it-CH"/>
              <a:pPr>
                <a:defRPr/>
              </a:pPr>
              <a:t>04.03.2024</a:t>
            </a:fld>
            <a:endParaRPr lang="it-CH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it-CH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1098" y="9428164"/>
            <a:ext cx="2944958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8F50AA-1B7C-4442-AA30-1CDD4300B6A4}" type="slidenum">
              <a:rPr lang="it-CH" altLang="it-CH"/>
              <a:pPr/>
              <a:t>‹N›</a:t>
            </a:fld>
            <a:endParaRPr lang="it-CH" altLang="it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 altLang="it-CH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 altLang="it-CH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4876"/>
            <a:ext cx="5438464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CH" noProof="0" smtClean="0"/>
              <a:t>Fare clic per modificare gli stili del testo dello schema</a:t>
            </a:r>
          </a:p>
          <a:p>
            <a:pPr lvl="1"/>
            <a:r>
              <a:rPr lang="it-IT" altLang="it-CH" noProof="0" smtClean="0"/>
              <a:t>Secondo livello</a:t>
            </a:r>
          </a:p>
          <a:p>
            <a:pPr lvl="2"/>
            <a:r>
              <a:rPr lang="it-IT" altLang="it-CH" noProof="0" smtClean="0"/>
              <a:t>Terzo livello</a:t>
            </a:r>
          </a:p>
          <a:p>
            <a:pPr lvl="3"/>
            <a:r>
              <a:rPr lang="it-IT" altLang="it-CH" noProof="0" smtClean="0"/>
              <a:t>Quarto livello</a:t>
            </a:r>
          </a:p>
          <a:p>
            <a:pPr lvl="4"/>
            <a:r>
              <a:rPr lang="it-IT" altLang="it-CH" noProof="0" smtClean="0"/>
              <a:t>Quinto livello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495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 altLang="it-CH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164"/>
            <a:ext cx="294495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ClrTx/>
              <a:buSzTx/>
              <a:buFontTx/>
              <a:buNone/>
              <a:defRPr sz="1200"/>
            </a:lvl1pPr>
          </a:lstStyle>
          <a:p>
            <a:fld id="{01E7AEEC-3E70-45E9-98FE-9EF708085335}" type="slidenum">
              <a:rPr lang="it-IT" altLang="it-CH"/>
              <a:pPr/>
              <a:t>‹N›</a:t>
            </a:fld>
            <a:endParaRPr lang="it-IT" altLang="it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7AEEC-3E70-45E9-98FE-9EF708085335}" type="slidenum">
              <a:rPr lang="it-IT" altLang="it-CH" smtClean="0"/>
              <a:pPr/>
              <a:t>2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4022008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7AEEC-3E70-45E9-98FE-9EF708085335}" type="slidenum">
              <a:rPr lang="it-IT" altLang="it-CH" smtClean="0"/>
              <a:pPr/>
              <a:t>14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82697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7AEEC-3E70-45E9-98FE-9EF708085335}" type="slidenum">
              <a:rPr lang="it-IT" altLang="it-CH" smtClean="0"/>
              <a:pPr/>
              <a:t>3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2557842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7AEEC-3E70-45E9-98FE-9EF708085335}" type="slidenum">
              <a:rPr lang="it-IT" altLang="it-CH" smtClean="0"/>
              <a:pPr/>
              <a:t>4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2486144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7AEEC-3E70-45E9-98FE-9EF708085335}" type="slidenum">
              <a:rPr lang="it-IT" altLang="it-CH" smtClean="0"/>
              <a:pPr/>
              <a:t>5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1209904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7AEEC-3E70-45E9-98FE-9EF708085335}" type="slidenum">
              <a:rPr lang="it-IT" altLang="it-CH" smtClean="0"/>
              <a:pPr/>
              <a:t>6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3515331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7AEEC-3E70-45E9-98FE-9EF708085335}" type="slidenum">
              <a:rPr lang="it-IT" altLang="it-CH" smtClean="0"/>
              <a:pPr/>
              <a:t>7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3197804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7AEEC-3E70-45E9-98FE-9EF708085335}" type="slidenum">
              <a:rPr lang="it-IT" altLang="it-CH" smtClean="0"/>
              <a:pPr/>
              <a:t>8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1751308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7AEEC-3E70-45E9-98FE-9EF708085335}" type="slidenum">
              <a:rPr lang="it-IT" altLang="it-CH" smtClean="0"/>
              <a:pPr/>
              <a:t>9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2235599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7AEEC-3E70-45E9-98FE-9EF708085335}" type="slidenum">
              <a:rPr lang="it-IT" altLang="it-CH" smtClean="0"/>
              <a:pPr/>
              <a:t>10</a:t>
            </a:fld>
            <a:endParaRPr lang="it-IT" altLang="it-CH"/>
          </a:p>
        </p:txBody>
      </p:sp>
    </p:spTree>
    <p:extLst>
      <p:ext uri="{BB962C8B-B14F-4D97-AF65-F5344CB8AC3E}">
        <p14:creationId xmlns:p14="http://schemas.microsoft.com/office/powerpoint/2010/main" val="175818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1131590"/>
            <a:ext cx="7920000" cy="3600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CH" dirty="0"/>
          </a:p>
        </p:txBody>
      </p:sp>
      <p:sp>
        <p:nvSpPr>
          <p:cNvPr id="6" name="Rectangle 15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83568" y="339502"/>
            <a:ext cx="8208912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it-IT" altLang="it-CH" dirty="0" smtClean="0"/>
              <a:t>Titolo dell’argomento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684213" y="123825"/>
            <a:ext cx="6840115" cy="215677"/>
          </a:xfrm>
        </p:spPr>
        <p:txBody>
          <a:bodyPr tIns="0" bIns="0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it-CH" sz="1100" b="0" kern="0" baseline="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85491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CH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684213" y="123825"/>
            <a:ext cx="6840115" cy="215677"/>
          </a:xfrm>
        </p:spPr>
        <p:txBody>
          <a:bodyPr tIns="0" bIns="0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it-CH" sz="1100" b="0" kern="0" baseline="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683568" y="1131590"/>
            <a:ext cx="7920000" cy="36004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346678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83618" y="925810"/>
            <a:ext cx="7920000" cy="337413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CH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3618" y="4546798"/>
            <a:ext cx="7920830" cy="257200"/>
          </a:xfrm>
        </p:spPr>
        <p:txBody>
          <a:bodyPr/>
          <a:lstStyle>
            <a:lvl1pPr marL="0" indent="0">
              <a:buNone/>
              <a:defRPr sz="10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5" name="Rectangle 15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83568" y="339502"/>
            <a:ext cx="8208912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it-IT" altLang="it-CH" dirty="0" smtClean="0"/>
              <a:t>Titolo dell’argomento</a:t>
            </a:r>
          </a:p>
        </p:txBody>
      </p:sp>
      <p:sp>
        <p:nvSpPr>
          <p:cNvPr id="6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684213" y="123825"/>
            <a:ext cx="6840115" cy="215677"/>
          </a:xfrm>
        </p:spPr>
        <p:txBody>
          <a:bodyPr tIns="0" bIns="0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it-CH" sz="1100" b="0" kern="0" baseline="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67684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3568" y="1151335"/>
            <a:ext cx="38884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3568" y="1631156"/>
            <a:ext cx="3888431" cy="3100834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630238" indent="0">
              <a:buFontTx/>
              <a:buNone/>
              <a:defRPr sz="2000"/>
            </a:lvl2pPr>
            <a:lvl3pPr marL="1079500" indent="0">
              <a:buFontTx/>
              <a:buNone/>
              <a:defRPr sz="2000"/>
            </a:lvl3pPr>
            <a:lvl4pPr marL="1401763" indent="0">
              <a:buFontTx/>
              <a:buNone/>
              <a:defRPr sz="2000"/>
            </a:lvl4pPr>
            <a:lvl5pPr marL="1758950" indent="0">
              <a:buFontTx/>
              <a:buNone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CH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88024" y="1151335"/>
            <a:ext cx="3888000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88023" y="1631156"/>
            <a:ext cx="3888000" cy="3100834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 marL="630238" indent="0">
              <a:buFontTx/>
              <a:buNone/>
              <a:defRPr sz="2000"/>
            </a:lvl2pPr>
            <a:lvl3pPr marL="1079500" indent="0">
              <a:buFontTx/>
              <a:buNone/>
              <a:defRPr sz="2000"/>
            </a:lvl3pPr>
            <a:lvl4pPr marL="1401763" indent="0">
              <a:buFontTx/>
              <a:buNone/>
              <a:defRPr sz="2000"/>
            </a:lvl4pPr>
            <a:lvl5pPr marL="1758950" indent="0">
              <a:buFontTx/>
              <a:buNone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CH" dirty="0"/>
          </a:p>
        </p:txBody>
      </p:sp>
      <p:sp>
        <p:nvSpPr>
          <p:cNvPr id="9" name="Rectangle 15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83568" y="339502"/>
            <a:ext cx="8208912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it-IT" altLang="it-CH" dirty="0" smtClean="0"/>
              <a:t>Titolo dell’argomento</a:t>
            </a:r>
          </a:p>
        </p:txBody>
      </p:sp>
      <p:sp>
        <p:nvSpPr>
          <p:cNvPr id="7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684213" y="123825"/>
            <a:ext cx="6840115" cy="215677"/>
          </a:xfrm>
        </p:spPr>
        <p:txBody>
          <a:bodyPr tIns="0" bIns="0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it-CH" sz="1100" b="0" kern="0" baseline="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372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83568" y="339502"/>
            <a:ext cx="7920038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it-IT" altLang="it-CH" dirty="0" smtClean="0"/>
              <a:t>Titolo dell’argomento</a:t>
            </a:r>
          </a:p>
        </p:txBody>
      </p:sp>
      <p:sp>
        <p:nvSpPr>
          <p:cNvPr id="4" name="Segnaposto testo 4"/>
          <p:cNvSpPr>
            <a:spLocks noGrp="1"/>
          </p:cNvSpPr>
          <p:nvPr>
            <p:ph type="body" sz="quarter" idx="10"/>
          </p:nvPr>
        </p:nvSpPr>
        <p:spPr>
          <a:xfrm>
            <a:off x="684213" y="123825"/>
            <a:ext cx="6840115" cy="215677"/>
          </a:xfrm>
        </p:spPr>
        <p:txBody>
          <a:bodyPr tIns="0" bIns="0"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it-CH" sz="1100" b="0" kern="0" baseline="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55329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90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iniz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fxse008\Desktop\fermo-immagine16-9_orsolin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71450"/>
            <a:ext cx="9753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 ticin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8"/>
            <a:ext cx="19796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>
            <a:spLocks noChangeArrowheads="1"/>
          </p:cNvSpPr>
          <p:nvPr userDrawn="1"/>
        </p:nvSpPr>
        <p:spPr bwMode="auto">
          <a:xfrm>
            <a:off x="1692275" y="3867150"/>
            <a:ext cx="431958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Tx/>
              <a:buSzTx/>
              <a:defRPr/>
            </a:pPr>
            <a:r>
              <a:rPr lang="it-CH" altLang="it-CH" sz="1000" dirty="0" smtClean="0"/>
              <a:t>Repubblica e Cantone Ticino</a:t>
            </a:r>
          </a:p>
        </p:txBody>
      </p:sp>
      <p:sp>
        <p:nvSpPr>
          <p:cNvPr id="11267" name="Sottotieolo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2283718"/>
            <a:ext cx="6840760" cy="36004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>
            <a:lvl1pPr marL="0" indent="0">
              <a:spcAft>
                <a:spcPts val="0"/>
              </a:spcAft>
              <a:buFont typeface="Wingdings" pitchFamily="2" charset="2"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altLang="it-CH" noProof="0" smtClean="0"/>
              <a:t>Fare clic per modificare lo stile del sottotitolo dello schema</a:t>
            </a:r>
            <a:endParaRPr lang="it-IT" altLang="it-CH" noProof="0" dirty="0" smtClean="0"/>
          </a:p>
        </p:txBody>
      </p:sp>
      <p:sp>
        <p:nvSpPr>
          <p:cNvPr id="16" name="Titolo"/>
          <p:cNvSpPr>
            <a:spLocks noGrp="1"/>
          </p:cNvSpPr>
          <p:nvPr>
            <p:ph type="title"/>
          </p:nvPr>
        </p:nvSpPr>
        <p:spPr>
          <a:xfrm>
            <a:off x="1691680" y="1692000"/>
            <a:ext cx="6840760" cy="5917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spc="-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CH" dirty="0"/>
          </a:p>
        </p:txBody>
      </p:sp>
      <p:sp>
        <p:nvSpPr>
          <p:cNvPr id="29" name="Segnaposto testo 2"/>
          <p:cNvSpPr>
            <a:spLocks noGrp="1"/>
          </p:cNvSpPr>
          <p:nvPr>
            <p:ph type="body" idx="10"/>
          </p:nvPr>
        </p:nvSpPr>
        <p:spPr>
          <a:xfrm>
            <a:off x="1691680" y="3291830"/>
            <a:ext cx="4320480" cy="18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31" name="Segnaposto testo 3"/>
          <p:cNvSpPr>
            <a:spLocks noGrp="1"/>
          </p:cNvSpPr>
          <p:nvPr>
            <p:ph type="body" sz="half" idx="2"/>
          </p:nvPr>
        </p:nvSpPr>
        <p:spPr>
          <a:xfrm>
            <a:off x="1691680" y="3507854"/>
            <a:ext cx="4320480" cy="18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32" name="Segnaposto testo 2"/>
          <p:cNvSpPr>
            <a:spLocks noGrp="1"/>
          </p:cNvSpPr>
          <p:nvPr>
            <p:ph type="body" idx="11"/>
          </p:nvPr>
        </p:nvSpPr>
        <p:spPr>
          <a:xfrm>
            <a:off x="1691680" y="4011910"/>
            <a:ext cx="4320480" cy="432048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0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36" name="Segnaposto immagine 2"/>
          <p:cNvSpPr>
            <a:spLocks noGrp="1"/>
          </p:cNvSpPr>
          <p:nvPr>
            <p:ph type="pic" idx="13"/>
          </p:nvPr>
        </p:nvSpPr>
        <p:spPr>
          <a:xfrm>
            <a:off x="7236296" y="3075806"/>
            <a:ext cx="1368016" cy="1368016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CH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330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relatore sing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fxse008\Desktop\fermo-immagine16-9_orsolin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71450"/>
            <a:ext cx="9753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logo ticin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8"/>
            <a:ext cx="19796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Sottotieolo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2283718"/>
            <a:ext cx="6840760" cy="36004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>
            <a:lvl1pPr marL="0" indent="0">
              <a:spcAft>
                <a:spcPts val="0"/>
              </a:spcAft>
              <a:buFont typeface="Wingdings" pitchFamily="2" charset="2"/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altLang="it-CH" noProof="0" dirty="0" smtClean="0"/>
              <a:t>Fare clic per modificare lo stile del sottotitolo dello schema</a:t>
            </a:r>
          </a:p>
        </p:txBody>
      </p:sp>
      <p:sp>
        <p:nvSpPr>
          <p:cNvPr id="16" name="Titolo"/>
          <p:cNvSpPr>
            <a:spLocks noGrp="1"/>
          </p:cNvSpPr>
          <p:nvPr>
            <p:ph type="title"/>
          </p:nvPr>
        </p:nvSpPr>
        <p:spPr>
          <a:xfrm>
            <a:off x="1691680" y="1692000"/>
            <a:ext cx="6840760" cy="5917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spc="-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CH" dirty="0"/>
          </a:p>
        </p:txBody>
      </p:sp>
      <p:sp>
        <p:nvSpPr>
          <p:cNvPr id="36" name="Segnaposto immagine 2"/>
          <p:cNvSpPr>
            <a:spLocks noGrp="1"/>
          </p:cNvSpPr>
          <p:nvPr>
            <p:ph type="pic" idx="13"/>
          </p:nvPr>
        </p:nvSpPr>
        <p:spPr>
          <a:xfrm>
            <a:off x="7236296" y="3075806"/>
            <a:ext cx="1368016" cy="1368016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8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 smtClean="0"/>
              <a:t>Fare clic sull'icona per inserire un'immagine</a:t>
            </a:r>
            <a:endParaRPr lang="it-CH" noProof="0" dirty="0" smtClean="0"/>
          </a:p>
        </p:txBody>
      </p:sp>
      <p:sp>
        <p:nvSpPr>
          <p:cNvPr id="11" name="Segnaposto testo 2"/>
          <p:cNvSpPr>
            <a:spLocks noGrp="1"/>
          </p:cNvSpPr>
          <p:nvPr>
            <p:ph type="body" idx="10"/>
          </p:nvPr>
        </p:nvSpPr>
        <p:spPr>
          <a:xfrm>
            <a:off x="1691680" y="3291830"/>
            <a:ext cx="4968552" cy="339196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6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2" name="Segnaposto testo 3"/>
          <p:cNvSpPr>
            <a:spLocks noGrp="1"/>
          </p:cNvSpPr>
          <p:nvPr>
            <p:ph type="body" sz="half" idx="2"/>
          </p:nvPr>
        </p:nvSpPr>
        <p:spPr>
          <a:xfrm>
            <a:off x="1691680" y="3507854"/>
            <a:ext cx="4320480" cy="246863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3" name="Segnaposto testo 3"/>
          <p:cNvSpPr>
            <a:spLocks noGrp="1"/>
          </p:cNvSpPr>
          <p:nvPr>
            <p:ph type="body" sz="half" idx="12"/>
          </p:nvPr>
        </p:nvSpPr>
        <p:spPr>
          <a:xfrm>
            <a:off x="1691680" y="4011910"/>
            <a:ext cx="4320480" cy="246863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000" b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3218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fxse008\Desktop\fermo-immagine16-9_orsoline_cortil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71450"/>
            <a:ext cx="9753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>
            <a:spLocks noChangeArrowheads="1"/>
          </p:cNvSpPr>
          <p:nvPr userDrawn="1"/>
        </p:nvSpPr>
        <p:spPr bwMode="auto">
          <a:xfrm>
            <a:off x="1692275" y="3867150"/>
            <a:ext cx="4319588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ClrTx/>
              <a:buSzTx/>
              <a:defRPr/>
            </a:pPr>
            <a:r>
              <a:rPr lang="it-CH" altLang="it-CH" sz="1000" dirty="0" smtClean="0"/>
              <a:t>Repubblica e Cantone Ticino</a:t>
            </a:r>
          </a:p>
        </p:txBody>
      </p:sp>
      <p:pic>
        <p:nvPicPr>
          <p:cNvPr id="8" name="Picture 5" descr="C:\Users\FXSE008\Desktop\TI-bianc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342106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olo"/>
          <p:cNvSpPr>
            <a:spLocks noGrp="1"/>
          </p:cNvSpPr>
          <p:nvPr>
            <p:ph type="title"/>
          </p:nvPr>
        </p:nvSpPr>
        <p:spPr>
          <a:xfrm>
            <a:off x="1691680" y="1692000"/>
            <a:ext cx="6840760" cy="59171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spc="-5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CH" dirty="0"/>
          </a:p>
        </p:txBody>
      </p:sp>
      <p:sp>
        <p:nvSpPr>
          <p:cNvPr id="29" name="Segnaposto testo 2"/>
          <p:cNvSpPr>
            <a:spLocks noGrp="1"/>
          </p:cNvSpPr>
          <p:nvPr>
            <p:ph type="body" idx="10"/>
          </p:nvPr>
        </p:nvSpPr>
        <p:spPr>
          <a:xfrm>
            <a:off x="1691680" y="2571750"/>
            <a:ext cx="4320480" cy="1800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0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31" name="Segnaposto testo 3"/>
          <p:cNvSpPr>
            <a:spLocks noGrp="1"/>
          </p:cNvSpPr>
          <p:nvPr>
            <p:ph type="body" sz="half" idx="2"/>
          </p:nvPr>
        </p:nvSpPr>
        <p:spPr>
          <a:xfrm>
            <a:off x="1691680" y="2751750"/>
            <a:ext cx="4320480" cy="246863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32" name="Segnaposto testo 2"/>
          <p:cNvSpPr>
            <a:spLocks noGrp="1"/>
          </p:cNvSpPr>
          <p:nvPr>
            <p:ph type="body" idx="11"/>
          </p:nvPr>
        </p:nvSpPr>
        <p:spPr>
          <a:xfrm>
            <a:off x="1691680" y="4011910"/>
            <a:ext cx="4320480" cy="288032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1000" b="1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5106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31888"/>
            <a:ext cx="7920037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CH" smtClean="0"/>
              <a:t>Fare clic per modificare gli stili del testo dello schema</a:t>
            </a:r>
          </a:p>
          <a:p>
            <a:pPr lvl="1"/>
            <a:r>
              <a:rPr lang="it-IT" altLang="it-CH" smtClean="0"/>
              <a:t>Secondo livello</a:t>
            </a:r>
          </a:p>
          <a:p>
            <a:pPr lvl="2"/>
            <a:r>
              <a:rPr lang="it-IT" altLang="it-CH" smtClean="0"/>
              <a:t>Terzo livello</a:t>
            </a:r>
          </a:p>
          <a:p>
            <a:pPr lvl="3"/>
            <a:r>
              <a:rPr lang="it-IT" altLang="it-CH" smtClean="0"/>
              <a:t>Quarto livello</a:t>
            </a:r>
          </a:p>
          <a:p>
            <a:pPr lvl="4"/>
            <a:r>
              <a:rPr lang="it-IT" altLang="it-CH" smtClean="0"/>
              <a:t>Quinto livello</a:t>
            </a:r>
          </a:p>
        </p:txBody>
      </p:sp>
      <p:sp>
        <p:nvSpPr>
          <p:cNvPr id="9" name="Text Box 27"/>
          <p:cNvSpPr txBox="1">
            <a:spLocks noChangeArrowheads="1"/>
          </p:cNvSpPr>
          <p:nvPr userDrawn="1"/>
        </p:nvSpPr>
        <p:spPr bwMode="auto">
          <a:xfrm>
            <a:off x="7307263" y="4876800"/>
            <a:ext cx="14414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038" rIns="0" bIns="46038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</a:pPr>
            <a:r>
              <a:rPr lang="it-IT" altLang="it-CH" sz="800">
                <a:solidFill>
                  <a:srgbClr val="404040"/>
                </a:solidFill>
              </a:rPr>
              <a:t>pag. </a:t>
            </a:r>
            <a:fld id="{926C8865-AD5E-4522-A7AD-EFC39200B415}" type="slidenum">
              <a:rPr lang="it-IT" altLang="it-CH" sz="800">
                <a:solidFill>
                  <a:srgbClr val="404040"/>
                </a:solidFill>
              </a:rPr>
              <a:pPr algn="r" eaLnBrk="1" hangingPunct="1">
                <a:spcAft>
                  <a:spcPct val="0"/>
                </a:spcAft>
              </a:pPr>
              <a:t>‹N›</a:t>
            </a:fld>
            <a:endParaRPr lang="it-IT" altLang="it-CH" sz="800">
              <a:solidFill>
                <a:srgbClr val="404040"/>
              </a:solidFill>
            </a:endParaRPr>
          </a:p>
        </p:txBody>
      </p:sp>
      <p:sp>
        <p:nvSpPr>
          <p:cNvPr id="13" name="Rettangolo 12"/>
          <p:cNvSpPr/>
          <p:nvPr userDrawn="1"/>
        </p:nvSpPr>
        <p:spPr>
          <a:xfrm>
            <a:off x="0" y="-20638"/>
            <a:ext cx="9144000" cy="833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CH" dirty="0">
              <a:cs typeface="Arial" panose="020B0604020202020204" pitchFamily="34" charset="0"/>
            </a:endParaRPr>
          </a:p>
        </p:txBody>
      </p:sp>
      <p:sp>
        <p:nvSpPr>
          <p:cNvPr id="1029" name="Rectangle 15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84213" y="339725"/>
            <a:ext cx="82073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CH" smtClean="0"/>
              <a:t>Titolo dell’argomento</a:t>
            </a:r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5508625" y="82550"/>
            <a:ext cx="32400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038" rIns="0" bIns="46038">
            <a:spAutoFit/>
          </a:bodyPr>
          <a:lstStyle>
            <a:lvl1pPr marL="342900" indent="-342900"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r">
              <a:buClrTx/>
              <a:buSzTx/>
              <a:buFontTx/>
              <a:buNone/>
              <a:defRPr/>
            </a:pPr>
            <a:r>
              <a:rPr lang="it-IT" altLang="it-CH" sz="7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Futuro inclusivo</a:t>
            </a:r>
          </a:p>
        </p:txBody>
      </p:sp>
      <p:sp>
        <p:nvSpPr>
          <p:cNvPr id="1051" name="Text Box 27"/>
          <p:cNvSpPr txBox="1">
            <a:spLocks noChangeArrowheads="1"/>
          </p:cNvSpPr>
          <p:nvPr/>
        </p:nvSpPr>
        <p:spPr bwMode="auto">
          <a:xfrm>
            <a:off x="5508625" y="211138"/>
            <a:ext cx="3240088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6038" rIns="0" bIns="46038">
            <a:spAutoFit/>
          </a:bodyPr>
          <a:lstStyle>
            <a:lvl1pPr marL="342900" indent="-342900"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r">
              <a:buClrTx/>
              <a:buSzTx/>
              <a:buFontTx/>
              <a:buNone/>
              <a:defRPr/>
            </a:pPr>
            <a:r>
              <a:rPr lang="it-IT" altLang="it-CH" sz="7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Dipartimento della sanità e della socialità</a:t>
            </a:r>
          </a:p>
        </p:txBody>
      </p:sp>
      <p:pic>
        <p:nvPicPr>
          <p:cNvPr id="1032" name="Picture 9" descr="C:\Users\fxse008\Desktop\Risorsa 1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1438"/>
            <a:ext cx="3937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eaLnBrk="0" fontAlgn="base" hangingPunct="0">
        <a:spcBef>
          <a:spcPct val="0"/>
        </a:spcBef>
        <a:spcAft>
          <a:spcPts val="1200"/>
        </a:spcAft>
        <a:buClr>
          <a:schemeClr val="accent1"/>
        </a:buClr>
        <a:buSzPct val="100000"/>
        <a:buFont typeface="Arial" panose="020B0604020202020204" pitchFamily="34" charset="0"/>
        <a:buChar char="●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ct val="0"/>
        </a:spcBef>
        <a:spcAft>
          <a:spcPts val="1000"/>
        </a:spcAft>
        <a:buClr>
          <a:schemeClr val="accent1"/>
        </a:buClr>
        <a:buSzPct val="100000"/>
        <a:buFont typeface="Arial" panose="020B0604020202020204" pitchFamily="34" charset="0"/>
        <a:buChar char="●"/>
        <a:defRPr sz="2000">
          <a:solidFill>
            <a:schemeClr val="tx1"/>
          </a:solidFill>
          <a:latin typeface="+mn-lt"/>
        </a:defRPr>
      </a:lvl2pPr>
      <a:lvl3pPr marL="1079500" indent="-358775" algn="l" rtl="0" eaLnBrk="0" fontAlgn="base" hangingPunct="0">
        <a:spcBef>
          <a:spcPct val="0"/>
        </a:spcBef>
        <a:spcAft>
          <a:spcPct val="30000"/>
        </a:spcAft>
        <a:buClr>
          <a:schemeClr val="accent1"/>
        </a:buClr>
        <a:buFont typeface="Courier New" panose="02070309020205020404" pitchFamily="49" charset="0"/>
        <a:buChar char="o"/>
        <a:defRPr sz="1600">
          <a:solidFill>
            <a:schemeClr val="tx1"/>
          </a:solidFill>
          <a:latin typeface="+mn-lt"/>
        </a:defRPr>
      </a:lvl3pPr>
      <a:lvl4pPr marL="1439863" indent="-358775" algn="l" rtl="0" eaLnBrk="0" fontAlgn="base" hangingPunct="0">
        <a:spcBef>
          <a:spcPct val="0"/>
        </a:spcBef>
        <a:spcAft>
          <a:spcPct val="30000"/>
        </a:spcAft>
        <a:buClr>
          <a:schemeClr val="accent1"/>
        </a:buClr>
        <a:buFont typeface="Courier New" panose="02070309020205020404" pitchFamily="49" charset="0"/>
        <a:buChar char="o"/>
        <a:defRPr sz="1600">
          <a:solidFill>
            <a:schemeClr val="tx1"/>
          </a:solidFill>
          <a:latin typeface="+mn-lt"/>
        </a:defRPr>
      </a:lvl4pPr>
      <a:lvl5pPr marL="1798638" indent="-358775" algn="l" rtl="0" eaLnBrk="0" fontAlgn="base" hangingPunct="0">
        <a:spcBef>
          <a:spcPct val="0"/>
        </a:spcBef>
        <a:spcAft>
          <a:spcPct val="30000"/>
        </a:spcAft>
        <a:buClr>
          <a:schemeClr val="accent1"/>
        </a:buClr>
        <a:buFont typeface="Courier New" panose="02070309020205020404" pitchFamily="49" charset="0"/>
        <a:buChar char="o"/>
        <a:defRPr sz="1600">
          <a:solidFill>
            <a:schemeClr val="tx1"/>
          </a:solidFill>
          <a:latin typeface="+mn-lt"/>
        </a:defRPr>
      </a:lvl5pPr>
      <a:lvl6pPr marL="2393950" indent="-177800" algn="l" rtl="0" fontAlgn="base">
        <a:lnSpc>
          <a:spcPct val="90000"/>
        </a:lnSpc>
        <a:spcBef>
          <a:spcPct val="0"/>
        </a:spcBef>
        <a:spcAft>
          <a:spcPct val="30000"/>
        </a:spcAft>
        <a:buClr>
          <a:srgbClr val="CC3300"/>
        </a:buClr>
        <a:buFont typeface="Symbol" pitchFamily="18" charset="2"/>
        <a:buChar char="·"/>
        <a:defRPr sz="1200">
          <a:solidFill>
            <a:schemeClr val="tx1"/>
          </a:solidFill>
          <a:latin typeface="+mn-lt"/>
        </a:defRPr>
      </a:lvl6pPr>
      <a:lvl7pPr marL="2851150" indent="-177800" algn="l" rtl="0" fontAlgn="base">
        <a:lnSpc>
          <a:spcPct val="90000"/>
        </a:lnSpc>
        <a:spcBef>
          <a:spcPct val="0"/>
        </a:spcBef>
        <a:spcAft>
          <a:spcPct val="30000"/>
        </a:spcAft>
        <a:buClr>
          <a:srgbClr val="CC3300"/>
        </a:buClr>
        <a:buFont typeface="Symbol" pitchFamily="18" charset="2"/>
        <a:buChar char="·"/>
        <a:defRPr sz="1200">
          <a:solidFill>
            <a:schemeClr val="tx1"/>
          </a:solidFill>
          <a:latin typeface="+mn-lt"/>
        </a:defRPr>
      </a:lvl7pPr>
      <a:lvl8pPr marL="3308350" indent="-177800" algn="l" rtl="0" fontAlgn="base">
        <a:lnSpc>
          <a:spcPct val="90000"/>
        </a:lnSpc>
        <a:spcBef>
          <a:spcPct val="0"/>
        </a:spcBef>
        <a:spcAft>
          <a:spcPct val="30000"/>
        </a:spcAft>
        <a:buClr>
          <a:srgbClr val="CC3300"/>
        </a:buClr>
        <a:buFont typeface="Symbol" pitchFamily="18" charset="2"/>
        <a:buChar char="·"/>
        <a:defRPr sz="1200">
          <a:solidFill>
            <a:schemeClr val="tx1"/>
          </a:solidFill>
          <a:latin typeface="+mn-lt"/>
        </a:defRPr>
      </a:lvl8pPr>
      <a:lvl9pPr marL="3765550" indent="-177800" algn="l" rtl="0" fontAlgn="base">
        <a:lnSpc>
          <a:spcPct val="90000"/>
        </a:lnSpc>
        <a:spcBef>
          <a:spcPct val="0"/>
        </a:spcBef>
        <a:spcAft>
          <a:spcPct val="30000"/>
        </a:spcAft>
        <a:buClr>
          <a:srgbClr val="CC3300"/>
        </a:buClr>
        <a:buFont typeface="Symbol" pitchFamily="18" charset="2"/>
        <a:buChar char="·"/>
        <a:defRPr sz="1200">
          <a:solidFill>
            <a:schemeClr val="tx1"/>
          </a:solidFill>
          <a:latin typeface="+mn-lt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26" Type="http://schemas.openxmlformats.org/officeDocument/2006/relationships/image" Target="../media/image47.png"/><Relationship Id="rId3" Type="http://schemas.openxmlformats.org/officeDocument/2006/relationships/image" Target="../media/image24.png"/><Relationship Id="rId21" Type="http://schemas.openxmlformats.org/officeDocument/2006/relationships/image" Target="../media/image42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2" Type="http://schemas.openxmlformats.org/officeDocument/2006/relationships/image" Target="../media/image23.jpe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31.png"/><Relationship Id="rId19" Type="http://schemas.openxmlformats.org/officeDocument/2006/relationships/image" Target="../media/image40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ottotitolo 1"/>
          <p:cNvSpPr>
            <a:spLocks noGrp="1"/>
          </p:cNvSpPr>
          <p:nvPr>
            <p:ph type="subTitle" idx="1"/>
          </p:nvPr>
        </p:nvSpPr>
        <p:spPr>
          <a:xfrm>
            <a:off x="1692275" y="2284413"/>
            <a:ext cx="6840538" cy="358775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it-CH" altLang="it-CH" dirty="0"/>
              <a:t>Giornate d’azione nazionali per i diritti delle persone </a:t>
            </a:r>
            <a:r>
              <a:rPr lang="it-CH" altLang="it-CH" dirty="0" smtClean="0"/>
              <a:t>con </a:t>
            </a:r>
            <a:r>
              <a:rPr lang="it-CH" altLang="it-CH" dirty="0"/>
              <a:t>disabilità </a:t>
            </a:r>
            <a:r>
              <a:rPr lang="it-CH" altLang="it-CH" dirty="0" smtClean="0"/>
              <a:t>2024</a:t>
            </a:r>
          </a:p>
          <a:p>
            <a:pPr>
              <a:spcAft>
                <a:spcPct val="0"/>
              </a:spcAft>
            </a:pPr>
            <a:r>
              <a:rPr lang="it-CH" altLang="it-CH" dirty="0" smtClean="0"/>
              <a:t>(15 maggio – 15 giugno 2024)</a:t>
            </a:r>
            <a:endParaRPr lang="it-CH" altLang="it-CH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692275" y="1692275"/>
            <a:ext cx="6840538" cy="592138"/>
          </a:xfrm>
        </p:spPr>
        <p:txBody>
          <a:bodyPr/>
          <a:lstStyle/>
          <a:p>
            <a:pPr>
              <a:defRPr/>
            </a:pPr>
            <a:r>
              <a:rPr lang="it-CH" dirty="0" smtClean="0"/>
              <a:t>Futuro inclusivo </a:t>
            </a:r>
            <a:endParaRPr lang="it-CH" dirty="0"/>
          </a:p>
        </p:txBody>
      </p:sp>
      <p:sp>
        <p:nvSpPr>
          <p:cNvPr id="21509" name="Segnaposto testo 4"/>
          <p:cNvSpPr>
            <a:spLocks noGrp="1"/>
          </p:cNvSpPr>
          <p:nvPr>
            <p:ph type="body" idx="10"/>
          </p:nvPr>
        </p:nvSpPr>
        <p:spPr>
          <a:xfrm>
            <a:off x="1692275" y="3292475"/>
            <a:ext cx="4319588" cy="585788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it-CH" altLang="it-CH" dirty="0" smtClean="0"/>
              <a:t>Raffaele De Rosa</a:t>
            </a:r>
          </a:p>
          <a:p>
            <a:pPr>
              <a:spcAft>
                <a:spcPct val="0"/>
              </a:spcAft>
            </a:pPr>
            <a:endParaRPr lang="it-CH" altLang="it-CH" dirty="0" smtClean="0"/>
          </a:p>
        </p:txBody>
      </p:sp>
      <p:sp>
        <p:nvSpPr>
          <p:cNvPr id="21510" name="Segnaposto testo 5"/>
          <p:cNvSpPr>
            <a:spLocks noGrp="1"/>
          </p:cNvSpPr>
          <p:nvPr>
            <p:ph type="body" sz="half" idx="2"/>
          </p:nvPr>
        </p:nvSpPr>
        <p:spPr>
          <a:xfrm>
            <a:off x="1692275" y="3579813"/>
            <a:ext cx="4319588" cy="400752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it-CH" altLang="it-CH" dirty="0" smtClean="0"/>
              <a:t>Direttore </a:t>
            </a:r>
          </a:p>
          <a:p>
            <a:pPr>
              <a:spcAft>
                <a:spcPct val="0"/>
              </a:spcAft>
            </a:pPr>
            <a:endParaRPr lang="it-CH" altLang="it-CH" dirty="0" smtClean="0"/>
          </a:p>
        </p:txBody>
      </p:sp>
      <p:sp>
        <p:nvSpPr>
          <p:cNvPr id="21511" name="Segnaposto testo 6"/>
          <p:cNvSpPr>
            <a:spLocks noGrp="1"/>
          </p:cNvSpPr>
          <p:nvPr>
            <p:ph type="body" sz="half" idx="12"/>
          </p:nvPr>
        </p:nvSpPr>
        <p:spPr>
          <a:xfrm>
            <a:off x="1692275" y="3940175"/>
            <a:ext cx="4319588" cy="246863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it-CH" altLang="it-CH" dirty="0" smtClean="0"/>
              <a:t>Dipartimento della sanità e della socialità</a:t>
            </a:r>
            <a:endParaRPr lang="it-CH" altLang="it-CH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420" y="3499129"/>
            <a:ext cx="2484393" cy="687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3" y="339750"/>
            <a:ext cx="8207375" cy="431800"/>
          </a:xfrm>
        </p:spPr>
        <p:txBody>
          <a:bodyPr/>
          <a:lstStyle/>
          <a:p>
            <a:r>
              <a:rPr lang="it-CH" sz="2600" dirty="0" smtClean="0"/>
              <a:t>Sito web </a:t>
            </a:r>
            <a:endParaRPr lang="it-CH" sz="26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685629" y="987574"/>
            <a:ext cx="7920000" cy="3600400"/>
          </a:xfrm>
        </p:spPr>
        <p:txBody>
          <a:bodyPr/>
          <a:lstStyle/>
          <a:p>
            <a:pPr marL="0" indent="0">
              <a:buNone/>
            </a:pPr>
            <a:r>
              <a:rPr lang="it-CH" dirty="0" smtClean="0"/>
              <a:t>www.futuro-inclusivo.ch/ti</a:t>
            </a:r>
            <a:endParaRPr lang="it-CH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596548"/>
            <a:ext cx="6192688" cy="336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322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 smtClean="0"/>
              <a:t>I partner</a:t>
            </a:r>
            <a:endParaRPr lang="it-CH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5" name="Immagine 4" descr="https://futuro-inclusivo.ch/ti/wp-content/uploads/sites/8/logo_archivio-e17017645463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2694"/>
            <a:ext cx="1508884" cy="62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Logo di Profili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97" y="1624237"/>
            <a:ext cx="593770" cy="530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Logo dell'associazione atgabbe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92" y="2247436"/>
            <a:ext cx="1347585" cy="445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Logo di autismo svizzera italian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39" y="2760975"/>
            <a:ext cx="1336675" cy="57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 descr="Logo della fondazione ARES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203" y="1503711"/>
            <a:ext cx="1498461" cy="53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magine 10" descr="https://futuro-inclusivo.ch/ti/wp-content/uploads/sites/8/Logo-miralago-ori_02-e1701707198720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" b="3315"/>
          <a:stretch/>
        </p:blipFill>
        <p:spPr bwMode="auto">
          <a:xfrm>
            <a:off x="3010175" y="2063070"/>
            <a:ext cx="1299711" cy="72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 descr="Logo della Fondazione Istituto San Nicolao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74" y="1022854"/>
            <a:ext cx="782633" cy="57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egnaposto contenuto 12" descr="logo fondazione la fonte"/>
          <p:cNvPicPr>
            <a:picLocks noGrp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526" y="2530521"/>
            <a:ext cx="1310680" cy="548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magine 13" descr="https://futuro-inclusivo.ch/ti/wp-content/uploads/sites/8/Logo_motta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32" y="3116925"/>
            <a:ext cx="1243260" cy="4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magine 15" descr="Logo oltre noi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64" y="3199230"/>
            <a:ext cx="1817650" cy="369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magine 16" descr="Logo della Fondazione Orchidea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608" y="3480512"/>
            <a:ext cx="1719887" cy="50015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ttangolo 23"/>
          <p:cNvSpPr/>
          <p:nvPr/>
        </p:nvSpPr>
        <p:spPr>
          <a:xfrm>
            <a:off x="4927962" y="1580366"/>
            <a:ext cx="1381682" cy="355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CH" sz="800" b="1" dirty="0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Fondazione </a:t>
            </a:r>
            <a:endParaRPr lang="it-CH" sz="800" b="1" dirty="0" smtClean="0">
              <a:solidFill>
                <a:srgbClr val="222222"/>
              </a:solidFill>
              <a:latin typeface="Arial Black" panose="020B0A040201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CH" sz="800" b="1" dirty="0" smtClean="0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Istituto </a:t>
            </a:r>
            <a:r>
              <a:rPr lang="it-CH" sz="800" b="1" dirty="0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 Nicolao</a:t>
            </a:r>
            <a:endParaRPr lang="it-CH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ogo dell'associazione Avventun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06" y="3556218"/>
            <a:ext cx="1584155" cy="37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di Pro Infirmi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426" y="1114052"/>
            <a:ext cx="1471538" cy="25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uturo-inclusivo.ch/ti/wp-content/uploads/sites/8/Logo_SUPSI-900x384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694" y="3922846"/>
            <a:ext cx="950911" cy="40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futuro-inclusivo.ch/ti/wp-content/uploads/sites/8/UCIT_Logo-e1701781180692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83" y="2047308"/>
            <a:ext cx="967060" cy="60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futuro-inclusivo.ch/ti/wp-content/uploads/sites/8/logo_ingrado-e1701780206228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171" y="3231615"/>
            <a:ext cx="803383" cy="62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futuro-inclusivo.ch/ti/wp-content/uploads/sites/8/Logo_inclusione_andicap-900x426.jpe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10" y="3537412"/>
            <a:ext cx="1158579" cy="54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ogo della Fondazione Sant'Angelo di Loverciano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527" y="2935040"/>
            <a:ext cx="782829" cy="52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futuro-inclusivo.ch/ti/wp-content/uploads/sites/8/logoFSG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527" y="2042587"/>
            <a:ext cx="775194" cy="77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logo della fondazione provvida madre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610" y="1452015"/>
            <a:ext cx="1155028" cy="46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futuro-inclusivo.ch/ti/wp-content/uploads/sites/8/LOGO-OTAF-nuovo-900x296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59" y="3969539"/>
            <a:ext cx="1293184" cy="42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Logo della Fondazione Madonna di Re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477" y="2767889"/>
            <a:ext cx="1371674" cy="49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logo del conservatorio della svizzera italiana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263" y="1022854"/>
            <a:ext cx="1185019" cy="32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magine 27" descr="https://futuro-inclusivo.ch/ti/wp-content/uploads/sites/8/Logo_DSS_BW_orizzontale_video-900x279.png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78" y="3844872"/>
            <a:ext cx="1758015" cy="489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magine 28" descr="Logo Repubblica e Cantone Ticino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32" y="4344250"/>
            <a:ext cx="1602118" cy="5020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/>
          <p:cNvSpPr/>
          <p:nvPr/>
        </p:nvSpPr>
        <p:spPr>
          <a:xfrm>
            <a:off x="332844" y="4204737"/>
            <a:ext cx="272594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CH" sz="800" b="1" dirty="0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Divisione dell’azione sociale e delle famiglie </a:t>
            </a:r>
            <a:endParaRPr lang="it-CH" sz="800" dirty="0"/>
          </a:p>
        </p:txBody>
      </p:sp>
      <p:sp>
        <p:nvSpPr>
          <p:cNvPr id="9" name="Rettangolo 8"/>
          <p:cNvSpPr/>
          <p:nvPr/>
        </p:nvSpPr>
        <p:spPr>
          <a:xfrm>
            <a:off x="330072" y="4367006"/>
            <a:ext cx="13340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CH" sz="800" b="1" dirty="0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Ufficio degli invalidi </a:t>
            </a:r>
            <a:endParaRPr lang="it-CH" sz="800" dirty="0"/>
          </a:p>
        </p:txBody>
      </p:sp>
      <p:sp>
        <p:nvSpPr>
          <p:cNvPr id="15" name="Rettangolo 14"/>
          <p:cNvSpPr/>
          <p:nvPr/>
        </p:nvSpPr>
        <p:spPr>
          <a:xfrm>
            <a:off x="4911446" y="4721292"/>
            <a:ext cx="2547594" cy="22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CH" sz="800" b="1" dirty="0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Ufficio presidenziale del Gran Consiglio</a:t>
            </a:r>
            <a:endParaRPr lang="it-CH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30072" y="4515607"/>
            <a:ext cx="18966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CH" sz="800" b="1" dirty="0">
                <a:solidFill>
                  <a:srgbClr val="222222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Centro professionale e sociale</a:t>
            </a:r>
            <a:endParaRPr lang="it-CH" sz="800" dirty="0"/>
          </a:p>
        </p:txBody>
      </p:sp>
    </p:spTree>
    <p:extLst>
      <p:ext uri="{BB962C8B-B14F-4D97-AF65-F5344CB8AC3E}">
        <p14:creationId xmlns:p14="http://schemas.microsoft.com/office/powerpoint/2010/main" val="29037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 smtClean="0"/>
              <a:t>Conclusioni</a:t>
            </a:r>
            <a:endParaRPr lang="it-CH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717795" y="1203598"/>
            <a:ext cx="7920000" cy="3600400"/>
          </a:xfrm>
        </p:spPr>
        <p:txBody>
          <a:bodyPr/>
          <a:lstStyle/>
          <a:p>
            <a:pPr marL="0" indent="0" algn="ctr">
              <a:spcAft>
                <a:spcPct val="0"/>
              </a:spcAft>
              <a:buNone/>
            </a:pPr>
            <a:r>
              <a:rPr lang="it-CH" sz="1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Giornate </a:t>
            </a:r>
            <a:r>
              <a:rPr lang="it-CH" sz="1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d’azione nazionali per i diritti delle persone con disabilità </a:t>
            </a:r>
            <a:endParaRPr lang="it-CH" sz="1800" b="1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0" indent="0">
              <a:spcAft>
                <a:spcPct val="0"/>
              </a:spcAft>
              <a:buNone/>
            </a:pPr>
            <a:endParaRPr lang="it-CH" sz="1200" b="1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CH" sz="1600" dirty="0" smtClean="0">
                <a:latin typeface="+mj-lt"/>
                <a:ea typeface="+mj-ea"/>
                <a:cs typeface="+mj-cs"/>
              </a:rPr>
              <a:t>portare il tema all’attenzione dell’opinione pubblica</a:t>
            </a:r>
            <a:endParaRPr lang="it-CH" sz="1600" dirty="0"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CH" sz="1600" dirty="0" smtClean="0">
                <a:latin typeface="+mj-lt"/>
                <a:ea typeface="+mj-ea"/>
                <a:cs typeface="+mj-cs"/>
              </a:rPr>
              <a:t>sensibilizzare la popolazione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CH" sz="1600" dirty="0" smtClean="0">
                <a:latin typeface="+mj-lt"/>
                <a:ea typeface="+mj-ea"/>
                <a:cs typeface="+mj-cs"/>
              </a:rPr>
              <a:t>incoraggiare istituzioni, politica e società civile a dialogare e collaborare per mettere in atto la CDPD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CH" sz="1600" dirty="0">
                <a:latin typeface="+mj-lt"/>
                <a:ea typeface="+mj-ea"/>
                <a:cs typeface="+mj-cs"/>
              </a:rPr>
              <a:t>a</a:t>
            </a:r>
            <a:r>
              <a:rPr lang="it-CH" sz="1600" dirty="0" smtClean="0">
                <a:latin typeface="+mj-lt"/>
                <a:ea typeface="+mj-ea"/>
                <a:cs typeface="+mj-cs"/>
              </a:rPr>
              <a:t>bbattere tutte le barriere fisiche, mentali e sociologiche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CH" sz="1600" dirty="0">
                <a:latin typeface="+mj-lt"/>
                <a:ea typeface="+mj-ea"/>
                <a:cs typeface="+mj-cs"/>
              </a:rPr>
              <a:t>s</a:t>
            </a:r>
            <a:r>
              <a:rPr lang="it-CH" sz="1600" dirty="0" smtClean="0">
                <a:latin typeface="+mj-lt"/>
                <a:ea typeface="+mj-ea"/>
                <a:cs typeface="+mj-cs"/>
              </a:rPr>
              <a:t>viluppare una vera cultura dell’inclusione</a:t>
            </a:r>
          </a:p>
          <a:p>
            <a:pPr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it-CH" sz="1200" dirty="0">
              <a:latin typeface="+mj-lt"/>
              <a:ea typeface="+mj-ea"/>
              <a:cs typeface="+mj-cs"/>
            </a:endParaRPr>
          </a:p>
          <a:p>
            <a:pPr marL="0" indent="0" algn="ctr">
              <a:spcAft>
                <a:spcPct val="0"/>
              </a:spcAft>
              <a:buNone/>
            </a:pPr>
            <a:r>
              <a:rPr lang="it-CH" dirty="0" smtClean="0">
                <a:latin typeface="+mj-lt"/>
                <a:ea typeface="+mj-ea"/>
                <a:cs typeface="+mj-cs"/>
              </a:rPr>
              <a:t>… affinché l’iniziativa </a:t>
            </a:r>
            <a:r>
              <a:rPr lang="it-CH" b="1" dirty="0" smtClean="0">
                <a:latin typeface="+mj-lt"/>
                <a:ea typeface="+mj-ea"/>
                <a:cs typeface="+mj-cs"/>
              </a:rPr>
              <a:t>FUTURO INCLUSIVO </a:t>
            </a:r>
            <a:r>
              <a:rPr lang="it-CH" dirty="0" smtClean="0">
                <a:latin typeface="+mj-lt"/>
                <a:ea typeface="+mj-ea"/>
                <a:cs typeface="+mj-cs"/>
              </a:rPr>
              <a:t>permetta di rafforzare l’</a:t>
            </a:r>
            <a:r>
              <a:rPr lang="it-CH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inclusione, </a:t>
            </a:r>
            <a:r>
              <a:rPr lang="it-CH" dirty="0" smtClean="0">
                <a:latin typeface="+mj-lt"/>
                <a:ea typeface="+mj-ea"/>
                <a:cs typeface="+mj-cs"/>
              </a:rPr>
              <a:t>le </a:t>
            </a:r>
            <a:r>
              <a:rPr lang="it-CH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pari </a:t>
            </a:r>
            <a:r>
              <a:rPr lang="it-CH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opportunità</a:t>
            </a:r>
            <a:r>
              <a:rPr lang="it-CH" dirty="0">
                <a:latin typeface="+mj-lt"/>
                <a:ea typeface="+mj-ea"/>
                <a:cs typeface="+mj-cs"/>
              </a:rPr>
              <a:t> </a:t>
            </a:r>
            <a:r>
              <a:rPr lang="it-CH" dirty="0" smtClean="0">
                <a:latin typeface="+mj-lt"/>
                <a:ea typeface="+mj-ea"/>
                <a:cs typeface="+mj-cs"/>
              </a:rPr>
              <a:t>e la </a:t>
            </a:r>
            <a:r>
              <a:rPr lang="it-CH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partecipazione attiva </a:t>
            </a:r>
            <a:r>
              <a:rPr lang="it-CH" dirty="0" smtClean="0">
                <a:latin typeface="+mj-lt"/>
                <a:ea typeface="+mj-ea"/>
                <a:cs typeface="+mj-cs"/>
              </a:rPr>
              <a:t>in tutti gli ambiti di vita per </a:t>
            </a:r>
            <a:r>
              <a:rPr lang="it-CH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tutte le persone </a:t>
            </a:r>
            <a:r>
              <a:rPr lang="it-CH" dirty="0" smtClean="0">
                <a:latin typeface="+mj-lt"/>
                <a:ea typeface="+mj-ea"/>
                <a:cs typeface="+mj-cs"/>
              </a:rPr>
              <a:t>indistintamente.</a:t>
            </a:r>
          </a:p>
        </p:txBody>
      </p:sp>
    </p:spTree>
    <p:extLst>
      <p:ext uri="{BB962C8B-B14F-4D97-AF65-F5344CB8AC3E}">
        <p14:creationId xmlns:p14="http://schemas.microsoft.com/office/powerpoint/2010/main" val="248870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dirty="0" smtClean="0"/>
              <a:t>Ringraziamenti</a:t>
            </a:r>
            <a:endParaRPr lang="it-CH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677716" y="1131590"/>
            <a:ext cx="7920000" cy="3168352"/>
          </a:xfrm>
        </p:spPr>
        <p:txBody>
          <a:bodyPr/>
          <a:lstStyle/>
          <a:p>
            <a:r>
              <a:rPr lang="it-CH" sz="1800" dirty="0" smtClean="0"/>
              <a:t>Ai partner che hanno aderito all’iniziativa e che hanno progettato le attività</a:t>
            </a:r>
            <a:r>
              <a:rPr lang="it-CH" sz="1800" dirty="0">
                <a:solidFill>
                  <a:schemeClr val="accent1"/>
                </a:solidFill>
              </a:rPr>
              <a:t> </a:t>
            </a:r>
            <a:r>
              <a:rPr lang="it-CH" sz="1800" dirty="0" smtClean="0"/>
              <a:t>per le </a:t>
            </a:r>
            <a:r>
              <a:rPr lang="it-CH" sz="1800" dirty="0" smtClean="0">
                <a:solidFill>
                  <a:schemeClr val="accent1"/>
                </a:solidFill>
              </a:rPr>
              <a:t>Giornate </a:t>
            </a:r>
            <a:r>
              <a:rPr lang="it-CH" sz="1800" dirty="0">
                <a:solidFill>
                  <a:schemeClr val="accent1"/>
                </a:solidFill>
              </a:rPr>
              <a:t>d’azione </a:t>
            </a:r>
            <a:r>
              <a:rPr lang="it-CH" sz="1800" dirty="0" smtClean="0">
                <a:solidFill>
                  <a:schemeClr val="accent1"/>
                </a:solidFill>
              </a:rPr>
              <a:t>nazionali</a:t>
            </a:r>
          </a:p>
          <a:p>
            <a:r>
              <a:rPr lang="it-CH" sz="1800" dirty="0" smtClean="0"/>
              <a:t>A tutti gli enti e associazioni impegnati quotidianamente in favore delle persone con disabilità</a:t>
            </a:r>
          </a:p>
          <a:p>
            <a:r>
              <a:rPr lang="it-CH" sz="1800" dirty="0" smtClean="0"/>
              <a:t>Alla Presidente, all’Ufficio presidenziale e ai Servizi del Gran Consiglio per aver </a:t>
            </a:r>
            <a:r>
              <a:rPr lang="it-CH" sz="1800" smtClean="0"/>
              <a:t>organizzato la </a:t>
            </a:r>
            <a:r>
              <a:rPr lang="it-CH" sz="1800" dirty="0" smtClean="0"/>
              <a:t>sessione parlamentare cantonale</a:t>
            </a:r>
          </a:p>
          <a:p>
            <a:r>
              <a:rPr lang="it-CH" sz="1800" dirty="0"/>
              <a:t>Ai servizi che coordinano le</a:t>
            </a:r>
            <a:r>
              <a:rPr lang="it-CH" sz="1800" dirty="0">
                <a:solidFill>
                  <a:schemeClr val="accent1"/>
                </a:solidFill>
              </a:rPr>
              <a:t> Giornate d’azione </a:t>
            </a:r>
            <a:r>
              <a:rPr lang="it-CH" sz="1800" dirty="0" smtClean="0">
                <a:solidFill>
                  <a:schemeClr val="accent1"/>
                </a:solidFill>
              </a:rPr>
              <a:t>nazionali</a:t>
            </a:r>
          </a:p>
          <a:p>
            <a:r>
              <a:rPr lang="it-CH" sz="1800" dirty="0" smtClean="0"/>
              <a:t>A voi che con la vostra presenza testimoniate </a:t>
            </a:r>
            <a:r>
              <a:rPr lang="it-CH" sz="1800" dirty="0">
                <a:solidFill>
                  <a:schemeClr val="accent1"/>
                </a:solidFill>
              </a:rPr>
              <a:t>attenzione</a:t>
            </a:r>
            <a:r>
              <a:rPr lang="it-CH" sz="1800" dirty="0" smtClean="0"/>
              <a:t> e </a:t>
            </a:r>
            <a:r>
              <a:rPr lang="it-CH" sz="1800" dirty="0">
                <a:solidFill>
                  <a:schemeClr val="accent1"/>
                </a:solidFill>
              </a:rPr>
              <a:t>sensibilità </a:t>
            </a:r>
            <a:r>
              <a:rPr lang="it-CH" sz="1800" dirty="0" smtClean="0"/>
              <a:t>nei confronti dei </a:t>
            </a:r>
            <a:r>
              <a:rPr lang="it-CH" sz="1800" dirty="0">
                <a:solidFill>
                  <a:schemeClr val="accent1"/>
                </a:solidFill>
              </a:rPr>
              <a:t>valori di inclusione</a:t>
            </a:r>
            <a:r>
              <a:rPr lang="it-CH" sz="1800" dirty="0" smtClean="0"/>
              <a:t>, </a:t>
            </a:r>
            <a:r>
              <a:rPr lang="it-CH" sz="1800" dirty="0">
                <a:solidFill>
                  <a:schemeClr val="accent1"/>
                </a:solidFill>
              </a:rPr>
              <a:t>pari opportunità </a:t>
            </a:r>
            <a:r>
              <a:rPr lang="it-CH" sz="1800" dirty="0" smtClean="0"/>
              <a:t>e </a:t>
            </a:r>
            <a:r>
              <a:rPr lang="it-CH" sz="1800" dirty="0">
                <a:solidFill>
                  <a:schemeClr val="accent1"/>
                </a:solidFill>
              </a:rPr>
              <a:t>partecipazione attiva</a:t>
            </a:r>
          </a:p>
          <a:p>
            <a:endParaRPr lang="it-CH" dirty="0" smtClean="0"/>
          </a:p>
        </p:txBody>
      </p:sp>
    </p:spTree>
    <p:extLst>
      <p:ext uri="{BB962C8B-B14F-4D97-AF65-F5344CB8AC3E}">
        <p14:creationId xmlns:p14="http://schemas.microsoft.com/office/powerpoint/2010/main" val="14752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2" name="Rettangolo 1"/>
          <p:cNvSpPr/>
          <p:nvPr/>
        </p:nvSpPr>
        <p:spPr>
          <a:xfrm>
            <a:off x="2771800" y="1203598"/>
            <a:ext cx="38606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Aft>
                <a:spcPct val="0"/>
              </a:spcAft>
            </a:pPr>
            <a:r>
              <a:rPr lang="it-CH" altLang="it-CH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Grazie per l’attenzione!</a:t>
            </a:r>
            <a:endParaRPr lang="it-CH" sz="2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83718"/>
            <a:ext cx="5040560" cy="139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3" y="195486"/>
            <a:ext cx="8207375" cy="431800"/>
          </a:xfrm>
        </p:spPr>
        <p:txBody>
          <a:bodyPr/>
          <a:lstStyle/>
          <a:p>
            <a:r>
              <a:rPr lang="it-CH" dirty="0" smtClean="0"/>
              <a:t>Contesto</a:t>
            </a:r>
            <a:endParaRPr lang="it-CH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923928" y="1635646"/>
            <a:ext cx="4464496" cy="2922433"/>
          </a:xfrm>
        </p:spPr>
        <p:txBody>
          <a:bodyPr/>
          <a:lstStyle/>
          <a:p>
            <a:pPr marL="0" indent="0">
              <a:buNone/>
            </a:pPr>
            <a:r>
              <a:rPr lang="it-CH" sz="2100" dirty="0" smtClean="0"/>
              <a:t>La </a:t>
            </a:r>
            <a:r>
              <a:rPr lang="it-CH" dirty="0"/>
              <a:t>Sessione parlamentare cantonale </a:t>
            </a:r>
            <a:r>
              <a:rPr lang="it-CH" dirty="0" smtClean="0"/>
              <a:t/>
            </a:r>
            <a:br>
              <a:rPr lang="it-CH" dirty="0" smtClean="0"/>
            </a:br>
            <a:r>
              <a:rPr lang="it-CH" dirty="0" smtClean="0"/>
              <a:t>delle </a:t>
            </a:r>
            <a:r>
              <a:rPr lang="it-CH" dirty="0"/>
              <a:t>persone con </a:t>
            </a:r>
            <a:r>
              <a:rPr lang="it-CH" dirty="0" smtClean="0"/>
              <a:t>disabilità si inserisce </a:t>
            </a:r>
            <a:br>
              <a:rPr lang="it-CH" dirty="0" smtClean="0"/>
            </a:br>
            <a:r>
              <a:rPr lang="it-CH" dirty="0" smtClean="0"/>
              <a:t>nella campagna nazionale </a:t>
            </a:r>
            <a:r>
              <a:rPr lang="it-CH" dirty="0" smtClean="0">
                <a:solidFill>
                  <a:schemeClr val="accent1"/>
                </a:solidFill>
              </a:rPr>
              <a:t>«Giornate </a:t>
            </a:r>
            <a:r>
              <a:rPr lang="it-CH" dirty="0">
                <a:solidFill>
                  <a:schemeClr val="accent1"/>
                </a:solidFill>
              </a:rPr>
              <a:t>d’azione nazionali per i diritti delle persone con disabilità </a:t>
            </a:r>
            <a:r>
              <a:rPr lang="it-CH" dirty="0" smtClean="0">
                <a:solidFill>
                  <a:schemeClr val="accent1"/>
                </a:solidFill>
              </a:rPr>
              <a:t>2024»</a:t>
            </a:r>
            <a:r>
              <a:rPr lang="it-CH" dirty="0" smtClean="0"/>
              <a:t>, che avrà luogo in tutta la Svizzera – Ticino compreso </a:t>
            </a:r>
            <a:r>
              <a:rPr lang="it-CH" dirty="0"/>
              <a:t>– </a:t>
            </a:r>
            <a:r>
              <a:rPr lang="it-CH" dirty="0" smtClean="0"/>
              <a:t>dal 15 maggio al 15 giugno 2024. </a:t>
            </a:r>
            <a:endParaRPr lang="it-CH" dirty="0"/>
          </a:p>
          <a:p>
            <a:pPr marL="0" indent="0">
              <a:buNone/>
            </a:pPr>
            <a:endParaRPr lang="it-CH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35646"/>
            <a:ext cx="3126300" cy="243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12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684213" y="339502"/>
            <a:ext cx="8207375" cy="431800"/>
          </a:xfrm>
        </p:spPr>
        <p:txBody>
          <a:bodyPr/>
          <a:lstStyle/>
          <a:p>
            <a:r>
              <a:rPr lang="it-CH" altLang="it-CH" dirty="0" smtClean="0"/>
              <a:t>Contesto</a:t>
            </a:r>
          </a:p>
        </p:txBody>
      </p:sp>
      <p:sp>
        <p:nvSpPr>
          <p:cNvPr id="4" name="Segnaposto contenuto 1"/>
          <p:cNvSpPr txBox="1">
            <a:spLocks/>
          </p:cNvSpPr>
          <p:nvPr/>
        </p:nvSpPr>
        <p:spPr>
          <a:xfrm>
            <a:off x="2483768" y="3507854"/>
            <a:ext cx="5976664" cy="936104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Arial" pitchFamily="34" charset="0"/>
              <a:buChar char="●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Courier New" pitchFamily="49" charset="0"/>
              <a:buChar char="o"/>
              <a:defRPr sz="1600">
                <a:solidFill>
                  <a:schemeClr val="tx1"/>
                </a:solidFill>
                <a:latin typeface="+mn-lt"/>
              </a:defRPr>
            </a:lvl5pPr>
            <a:lvl6pPr marL="2393950" indent="-17780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6pPr>
            <a:lvl7pPr marL="2851150" indent="-17780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7pPr>
            <a:lvl8pPr marL="3308350" indent="-17780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8pPr>
            <a:lvl9pPr marL="3765550" indent="-17780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it-CH" sz="2000" b="1" dirty="0" smtClean="0">
                <a:solidFill>
                  <a:schemeClr val="accent1"/>
                </a:solidFill>
              </a:rPr>
              <a:t>20</a:t>
            </a:r>
            <a:r>
              <a:rPr lang="it-CH" sz="2000" b="1" dirty="0">
                <a:solidFill>
                  <a:schemeClr val="accent1"/>
                </a:solidFill>
              </a:rPr>
              <a:t>° </a:t>
            </a:r>
            <a:r>
              <a:rPr lang="it-CH" sz="2000" b="1" dirty="0" smtClean="0">
                <a:solidFill>
                  <a:schemeClr val="accent1"/>
                </a:solidFill>
              </a:rPr>
              <a:t>anniversario</a:t>
            </a:r>
            <a:r>
              <a:rPr lang="it-CH" sz="2000" dirty="0" smtClean="0"/>
              <a:t/>
            </a:r>
            <a:br>
              <a:rPr lang="it-CH" sz="2000" dirty="0" smtClean="0"/>
            </a:br>
            <a:r>
              <a:rPr lang="it-CH" sz="2000" dirty="0" smtClean="0">
                <a:solidFill>
                  <a:schemeClr val="accent1"/>
                </a:solidFill>
              </a:rPr>
              <a:t>Legge </a:t>
            </a:r>
            <a:r>
              <a:rPr lang="it-CH" sz="2000" dirty="0">
                <a:solidFill>
                  <a:schemeClr val="accent1"/>
                </a:solidFill>
              </a:rPr>
              <a:t>federale sull'eliminazione </a:t>
            </a:r>
            <a:r>
              <a:rPr lang="it-CH" sz="2000" dirty="0" smtClean="0">
                <a:solidFill>
                  <a:schemeClr val="accent1"/>
                </a:solidFill>
              </a:rPr>
              <a:t>di </a:t>
            </a:r>
            <a:r>
              <a:rPr lang="it-CH" sz="2000" dirty="0">
                <a:solidFill>
                  <a:schemeClr val="accent1"/>
                </a:solidFill>
              </a:rPr>
              <a:t>svantaggi nei confronti </a:t>
            </a:r>
            <a:r>
              <a:rPr lang="it-CH" sz="2000" dirty="0" smtClean="0">
                <a:solidFill>
                  <a:schemeClr val="accent1"/>
                </a:solidFill>
              </a:rPr>
              <a:t>di </a:t>
            </a:r>
            <a:r>
              <a:rPr lang="it-CH" sz="2000" dirty="0">
                <a:solidFill>
                  <a:schemeClr val="accent1"/>
                </a:solidFill>
              </a:rPr>
              <a:t>disabili </a:t>
            </a:r>
            <a:r>
              <a:rPr lang="it-CH" sz="2000" dirty="0" smtClean="0">
                <a:solidFill>
                  <a:schemeClr val="accent1"/>
                </a:solidFill>
              </a:rPr>
              <a:t>(</a:t>
            </a:r>
            <a:r>
              <a:rPr lang="it-CH" sz="2000" dirty="0">
                <a:solidFill>
                  <a:schemeClr val="accent1"/>
                </a:solidFill>
              </a:rPr>
              <a:t>Legge sui disabili, </a:t>
            </a:r>
            <a:r>
              <a:rPr lang="it-CH" sz="2000" dirty="0" err="1">
                <a:solidFill>
                  <a:schemeClr val="accent1"/>
                </a:solidFill>
              </a:rPr>
              <a:t>LDis</a:t>
            </a:r>
            <a:r>
              <a:rPr lang="it-CH" sz="2000" dirty="0" smtClean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3" name="Rettangolo 2"/>
          <p:cNvSpPr/>
          <p:nvPr/>
        </p:nvSpPr>
        <p:spPr>
          <a:xfrm>
            <a:off x="684213" y="2406759"/>
            <a:ext cx="1224136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CH" sz="3600" dirty="0" smtClean="0">
                <a:solidFill>
                  <a:schemeClr val="accent1"/>
                </a:solidFill>
              </a:rPr>
              <a:t>2024</a:t>
            </a:r>
            <a:endParaRPr lang="it-CH" sz="3600" dirty="0">
              <a:solidFill>
                <a:schemeClr val="accent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483768" y="1101522"/>
            <a:ext cx="5976664" cy="1938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it-CH" sz="2000" b="1" dirty="0">
                <a:solidFill>
                  <a:schemeClr val="accent1"/>
                </a:solidFill>
              </a:rPr>
              <a:t>10° anniversario </a:t>
            </a:r>
            <a:r>
              <a:rPr lang="it-CH" sz="2000" dirty="0" smtClean="0"/>
              <a:t/>
            </a:r>
            <a:br>
              <a:rPr lang="it-CH" sz="2000" dirty="0" smtClean="0"/>
            </a:br>
            <a:r>
              <a:rPr lang="it-CH" sz="2000" dirty="0" smtClean="0"/>
              <a:t>Adesione </a:t>
            </a:r>
            <a:r>
              <a:rPr lang="it-CH" sz="2000" dirty="0"/>
              <a:t>della Svizzera alla </a:t>
            </a:r>
            <a:r>
              <a:rPr lang="it-CH" sz="2000" dirty="0">
                <a:solidFill>
                  <a:schemeClr val="accent1"/>
                </a:solidFill>
              </a:rPr>
              <a:t>Convenzione ONU </a:t>
            </a:r>
            <a:r>
              <a:rPr lang="it-CH" sz="2000" dirty="0" smtClean="0">
                <a:solidFill>
                  <a:schemeClr val="accent1"/>
                </a:solidFill>
              </a:rPr>
              <a:t/>
            </a:r>
            <a:br>
              <a:rPr lang="it-CH" sz="2000" dirty="0" smtClean="0">
                <a:solidFill>
                  <a:schemeClr val="accent1"/>
                </a:solidFill>
              </a:rPr>
            </a:br>
            <a:r>
              <a:rPr lang="it-CH" sz="2000" dirty="0" smtClean="0">
                <a:solidFill>
                  <a:schemeClr val="accent1"/>
                </a:solidFill>
              </a:rPr>
              <a:t>sui </a:t>
            </a:r>
            <a:r>
              <a:rPr lang="it-CH" sz="2000" dirty="0">
                <a:solidFill>
                  <a:schemeClr val="accent1"/>
                </a:solidFill>
              </a:rPr>
              <a:t>diritti delle persone con disabilità (CDPD),</a:t>
            </a:r>
            <a:r>
              <a:rPr lang="it-CH" sz="2000" dirty="0"/>
              <a:t> </a:t>
            </a:r>
            <a:r>
              <a:rPr lang="it-CH" sz="2000" dirty="0" smtClean="0"/>
              <a:t/>
            </a:r>
            <a:br>
              <a:rPr lang="it-CH" sz="2000" dirty="0" smtClean="0"/>
            </a:br>
            <a:r>
              <a:rPr lang="it-CH" sz="2000" dirty="0" smtClean="0"/>
              <a:t>che </a:t>
            </a:r>
            <a:r>
              <a:rPr lang="it-CH" sz="2000" dirty="0"/>
              <a:t>garantisce </a:t>
            </a:r>
            <a:r>
              <a:rPr lang="it-CH" sz="2000" dirty="0" smtClean="0"/>
              <a:t>loro i diritti </a:t>
            </a:r>
            <a:r>
              <a:rPr lang="it-CH" sz="2000" dirty="0"/>
              <a:t>umani e la partecipazione alla vita pubblica, economica e </a:t>
            </a:r>
            <a:r>
              <a:rPr lang="it-CH" sz="2000" dirty="0" smtClean="0"/>
              <a:t>sociale</a:t>
            </a:r>
            <a:endParaRPr lang="it-CH" sz="2000" dirty="0"/>
          </a:p>
        </p:txBody>
      </p:sp>
    </p:spTree>
    <p:extLst>
      <p:ext uri="{BB962C8B-B14F-4D97-AF65-F5344CB8AC3E}">
        <p14:creationId xmlns:p14="http://schemas.microsoft.com/office/powerpoint/2010/main" val="166791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altLang="it-CH" dirty="0" smtClean="0"/>
              <a:t>Contesto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654908" y="1131590"/>
            <a:ext cx="2807667" cy="3423563"/>
            <a:chOff x="654908" y="1131590"/>
            <a:chExt cx="2807667" cy="3423563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3648" y="1347614"/>
              <a:ext cx="1944216" cy="655453"/>
            </a:xfrm>
            <a:prstGeom prst="rect">
              <a:avLst/>
            </a:prstGeom>
          </p:spPr>
        </p:pic>
        <p:sp>
          <p:nvSpPr>
            <p:cNvPr id="3" name="Rettangolo 2"/>
            <p:cNvSpPr/>
            <p:nvPr/>
          </p:nvSpPr>
          <p:spPr>
            <a:xfrm>
              <a:off x="831640" y="2291099"/>
              <a:ext cx="2588232" cy="1643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CH" b="1" dirty="0" smtClean="0">
                  <a:solidFill>
                    <a:schemeClr val="accent1"/>
                  </a:solidFill>
                </a:rPr>
                <a:t>2022</a:t>
              </a:r>
              <a:r>
                <a:rPr lang="it-CH" b="1" dirty="0">
                  <a:solidFill>
                    <a:schemeClr val="accent1"/>
                  </a:solidFill>
                </a:rPr>
                <a:t>: </a:t>
              </a:r>
              <a:r>
                <a:rPr lang="it-CH" dirty="0"/>
                <a:t/>
              </a:r>
              <a:br>
                <a:rPr lang="it-CH" dirty="0"/>
              </a:br>
              <a:r>
                <a:rPr lang="it-CH" dirty="0" smtClean="0"/>
                <a:t>Cantone </a:t>
              </a:r>
              <a:r>
                <a:rPr lang="it-CH" dirty="0"/>
                <a:t>Zurigo </a:t>
              </a:r>
              <a:r>
                <a:rPr lang="it-CH" dirty="0" smtClean="0"/>
                <a:t/>
              </a:r>
              <a:br>
                <a:rPr lang="it-CH" dirty="0" smtClean="0"/>
              </a:br>
              <a:r>
                <a:rPr lang="it-CH" dirty="0" smtClean="0"/>
                <a:t>più di </a:t>
              </a:r>
              <a:r>
                <a:rPr lang="it-CH" dirty="0"/>
                <a:t>100 azioni per implementare la </a:t>
              </a:r>
              <a:r>
                <a:rPr lang="it-CH" dirty="0" smtClean="0"/>
                <a:t>CDPD </a:t>
              </a:r>
              <a:endParaRPr lang="it-CH" dirty="0"/>
            </a:p>
            <a:p>
              <a:r>
                <a:rPr lang="it-CH" dirty="0" smtClean="0">
                  <a:sym typeface="Wingdings" panose="05000000000000000000" pitchFamily="2" charset="2"/>
                </a:rPr>
                <a:t> </a:t>
              </a:r>
              <a:r>
                <a:rPr lang="it-CH" dirty="0" smtClean="0"/>
                <a:t>Esperienza </a:t>
              </a:r>
              <a:r>
                <a:rPr lang="it-CH" dirty="0"/>
                <a:t>positiva</a:t>
              </a:r>
            </a:p>
          </p:txBody>
        </p:sp>
        <p:sp>
          <p:nvSpPr>
            <p:cNvPr id="6" name="Rettangolo 5"/>
            <p:cNvSpPr/>
            <p:nvPr/>
          </p:nvSpPr>
          <p:spPr bwMode="auto">
            <a:xfrm>
              <a:off x="654908" y="1131590"/>
              <a:ext cx="2807667" cy="3423563"/>
            </a:xfrm>
            <a:prstGeom prst="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46038" rIns="0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450850" marR="0" indent="-4508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60000"/>
                </a:spcAft>
                <a:buClr>
                  <a:srgbClr val="CC3300"/>
                </a:buClr>
                <a:buSzPct val="120000"/>
                <a:buFont typeface="Wingdings" pitchFamily="2" charset="2"/>
                <a:buNone/>
                <a:tabLst/>
              </a:pPr>
              <a:endParaRPr kumimoji="0" lang="it-CH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3635896" y="1131590"/>
            <a:ext cx="3887787" cy="3423563"/>
            <a:chOff x="3635896" y="1131590"/>
            <a:chExt cx="3887787" cy="3423563"/>
          </a:xfrm>
        </p:grpSpPr>
        <p:grpSp>
          <p:nvGrpSpPr>
            <p:cNvPr id="11" name="Gruppo 10"/>
            <p:cNvGrpSpPr/>
            <p:nvPr/>
          </p:nvGrpSpPr>
          <p:grpSpPr>
            <a:xfrm>
              <a:off x="3635896" y="1131590"/>
              <a:ext cx="3887787" cy="3423563"/>
              <a:chOff x="3635896" y="1131590"/>
              <a:chExt cx="3887787" cy="3423563"/>
            </a:xfrm>
          </p:grpSpPr>
          <p:grpSp>
            <p:nvGrpSpPr>
              <p:cNvPr id="10" name="Gruppo 9"/>
              <p:cNvGrpSpPr/>
              <p:nvPr/>
            </p:nvGrpSpPr>
            <p:grpSpPr>
              <a:xfrm>
                <a:off x="4716016" y="1131590"/>
                <a:ext cx="2807667" cy="3423563"/>
                <a:chOff x="4716016" y="1131590"/>
                <a:chExt cx="2807667" cy="3423563"/>
              </a:xfrm>
            </p:grpSpPr>
            <p:sp>
              <p:nvSpPr>
                <p:cNvPr id="4" name="Segnaposto contenuto 1"/>
                <p:cNvSpPr txBox="1">
                  <a:spLocks/>
                </p:cNvSpPr>
                <p:nvPr/>
              </p:nvSpPr>
              <p:spPr>
                <a:xfrm>
                  <a:off x="4869935" y="2291099"/>
                  <a:ext cx="2448271" cy="1792819"/>
                </a:xfrm>
                <a:prstGeom prst="rect">
                  <a:avLst/>
                </a:prstGeom>
              </p:spPr>
              <p:txBody>
                <a:bodyPr/>
                <a:lstStyle>
                  <a:lvl1pPr marL="358775" indent="-358775" algn="l" rtl="0" eaLnBrk="0" fontAlgn="base" hangingPunct="0">
                    <a:spcBef>
                      <a:spcPct val="0"/>
                    </a:spcBef>
                    <a:spcAft>
                      <a:spcPts val="1200"/>
                    </a:spcAft>
                    <a:buClr>
                      <a:schemeClr val="accent1"/>
                    </a:buClr>
                    <a:buSzPct val="100000"/>
                    <a:buFont typeface="Arial" pitchFamily="34" charset="0"/>
                    <a:buChar char="●"/>
                    <a:defRPr sz="24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19138" indent="-358775" algn="l" rtl="0" eaLnBrk="0" fontAlgn="base" hangingPunct="0">
                    <a:spcBef>
                      <a:spcPct val="0"/>
                    </a:spcBef>
                    <a:spcAft>
                      <a:spcPts val="1000"/>
                    </a:spcAft>
                    <a:buClr>
                      <a:schemeClr val="accent1"/>
                    </a:buClr>
                    <a:buSzPct val="100000"/>
                    <a:buFont typeface="Arial" pitchFamily="34" charset="0"/>
                    <a:buChar char="●"/>
                    <a:defRPr sz="2000">
                      <a:solidFill>
                        <a:schemeClr val="tx1"/>
                      </a:solidFill>
                      <a:latin typeface="+mn-lt"/>
                    </a:defRPr>
                  </a:lvl2pPr>
                  <a:lvl3pPr marL="1079500" indent="-358775" algn="l" rtl="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Font typeface="Courier New" pitchFamily="49" charset="0"/>
                    <a:buChar char="o"/>
                    <a:defRPr sz="1600">
                      <a:solidFill>
                        <a:schemeClr val="tx1"/>
                      </a:solidFill>
                      <a:latin typeface="+mn-lt"/>
                    </a:defRPr>
                  </a:lvl3pPr>
                  <a:lvl4pPr marL="1439863" indent="-358775" algn="l" rtl="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Font typeface="Courier New" pitchFamily="49" charset="0"/>
                    <a:buChar char="o"/>
                    <a:defRPr sz="1600">
                      <a:solidFill>
                        <a:schemeClr val="tx1"/>
                      </a:solidFill>
                      <a:latin typeface="+mn-lt"/>
                    </a:defRPr>
                  </a:lvl4pPr>
                  <a:lvl5pPr marL="1798638" indent="-358775" algn="l" rtl="0" eaLnBrk="0" fontAlgn="base" hangingPunct="0">
                    <a:spcBef>
                      <a:spcPct val="0"/>
                    </a:spcBef>
                    <a:spcAft>
                      <a:spcPct val="30000"/>
                    </a:spcAft>
                    <a:buClr>
                      <a:schemeClr val="accent1"/>
                    </a:buClr>
                    <a:buFont typeface="Courier New" pitchFamily="49" charset="0"/>
                    <a:buChar char="o"/>
                    <a:defRPr sz="1600">
                      <a:solidFill>
                        <a:schemeClr val="tx1"/>
                      </a:solidFill>
                      <a:latin typeface="+mn-lt"/>
                    </a:defRPr>
                  </a:lvl5pPr>
                  <a:lvl6pPr marL="2393950" indent="-177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rgbClr val="CC3300"/>
                    </a:buClr>
                    <a:buFont typeface="Symbol" pitchFamily="18" charset="2"/>
                    <a:buChar char="·"/>
                    <a:defRPr sz="1200">
                      <a:solidFill>
                        <a:schemeClr val="tx1"/>
                      </a:solidFill>
                      <a:latin typeface="+mn-lt"/>
                    </a:defRPr>
                  </a:lvl6pPr>
                  <a:lvl7pPr marL="2851150" indent="-177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rgbClr val="CC3300"/>
                    </a:buClr>
                    <a:buFont typeface="Symbol" pitchFamily="18" charset="2"/>
                    <a:buChar char="·"/>
                    <a:defRPr sz="1200">
                      <a:solidFill>
                        <a:schemeClr val="tx1"/>
                      </a:solidFill>
                      <a:latin typeface="+mn-lt"/>
                    </a:defRPr>
                  </a:lvl7pPr>
                  <a:lvl8pPr marL="3308350" indent="-177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rgbClr val="CC3300"/>
                    </a:buClr>
                    <a:buFont typeface="Symbol" pitchFamily="18" charset="2"/>
                    <a:buChar char="·"/>
                    <a:defRPr sz="1200">
                      <a:solidFill>
                        <a:schemeClr val="tx1"/>
                      </a:solidFill>
                      <a:latin typeface="+mn-lt"/>
                    </a:defRPr>
                  </a:lvl8pPr>
                  <a:lvl9pPr marL="3765550" indent="-177800" algn="l" rtl="0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0000"/>
                    </a:spcAft>
                    <a:buClr>
                      <a:srgbClr val="CC3300"/>
                    </a:buClr>
                    <a:buFont typeface="Symbol" pitchFamily="18" charset="2"/>
                    <a:buChar char="·"/>
                    <a:defRPr sz="1200">
                      <a:solidFill>
                        <a:schemeClr val="tx1"/>
                      </a:solidFill>
                      <a:latin typeface="+mn-lt"/>
                    </a:defRPr>
                  </a:lvl9pPr>
                </a:lstStyle>
                <a:p>
                  <a:pPr marL="0" indent="0" eaLnBrk="1" hangingPunct="1">
                    <a:lnSpc>
                      <a:spcPct val="90000"/>
                    </a:lnSpc>
                    <a:buNone/>
                    <a:defRPr/>
                  </a:pPr>
                  <a:r>
                    <a:rPr lang="it-CH" sz="2000" b="1" dirty="0" smtClean="0">
                      <a:solidFill>
                        <a:schemeClr val="accent1"/>
                      </a:solidFill>
                    </a:rPr>
                    <a:t>15 maggio -</a:t>
                  </a:r>
                  <a:br>
                    <a:rPr lang="it-CH" sz="2000" b="1" dirty="0" smtClean="0">
                      <a:solidFill>
                        <a:schemeClr val="accent1"/>
                      </a:solidFill>
                    </a:rPr>
                  </a:br>
                  <a:r>
                    <a:rPr lang="it-CH" sz="2000" b="1" dirty="0" smtClean="0">
                      <a:solidFill>
                        <a:schemeClr val="accent1"/>
                      </a:solidFill>
                    </a:rPr>
                    <a:t>15 giugno 2024: </a:t>
                  </a:r>
                  <a:endParaRPr lang="it-CH" sz="2000" dirty="0" smtClean="0"/>
                </a:p>
                <a:p>
                  <a:pPr marL="0" indent="0" eaLnBrk="1" hangingPunct="1">
                    <a:lnSpc>
                      <a:spcPct val="90000"/>
                    </a:lnSpc>
                    <a:buNone/>
                    <a:defRPr/>
                  </a:pPr>
                  <a:r>
                    <a:rPr lang="it-CH" sz="2000" dirty="0" smtClean="0"/>
                    <a:t>Attività/Giornate organizzate in tutta la Svizzera</a:t>
                  </a:r>
                </a:p>
              </p:txBody>
            </p:sp>
            <p:sp>
              <p:nvSpPr>
                <p:cNvPr id="7" name="Rettangolo 6"/>
                <p:cNvSpPr/>
                <p:nvPr/>
              </p:nvSpPr>
              <p:spPr bwMode="auto">
                <a:xfrm>
                  <a:off x="4716016" y="1131590"/>
                  <a:ext cx="2807667" cy="3423563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46038" rIns="0" bIns="46038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450850" marR="0" indent="-45085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60000"/>
                    </a:spcAft>
                    <a:buClr>
                      <a:srgbClr val="CC3300"/>
                    </a:buClr>
                    <a:buSzPct val="120000"/>
                    <a:buFont typeface="Wingdings" pitchFamily="2" charset="2"/>
                    <a:buNone/>
                    <a:tabLst/>
                  </a:pPr>
                  <a:endParaRPr kumimoji="0" lang="it-CH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" name="Freccia a destra 7"/>
              <p:cNvSpPr/>
              <p:nvPr/>
            </p:nvSpPr>
            <p:spPr bwMode="auto">
              <a:xfrm>
                <a:off x="3635896" y="2499742"/>
                <a:ext cx="864096" cy="576064"/>
              </a:xfrm>
              <a:prstGeom prst="rightArrow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/>
            </p:spPr>
            <p:txBody>
              <a:bodyPr vert="horz" wrap="square" lIns="0" tIns="46038" rIns="0" bIns="46038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450850" marR="0" indent="-4508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60000"/>
                  </a:spcAft>
                  <a:buClr>
                    <a:srgbClr val="CC3300"/>
                  </a:buClr>
                  <a:buSzPct val="120000"/>
                  <a:buFont typeface="Wingdings" pitchFamily="2" charset="2"/>
                  <a:buNone/>
                  <a:tabLst/>
                </a:pPr>
                <a:endParaRPr kumimoji="0" lang="it-CH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429468"/>
              <a:ext cx="2160240" cy="596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550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t="4447" b="-4433"/>
          <a:stretch/>
        </p:blipFill>
        <p:spPr>
          <a:xfrm>
            <a:off x="1082216" y="1061802"/>
            <a:ext cx="6548167" cy="4102261"/>
          </a:xfrm>
          <a:prstGeom prst="rect">
            <a:avLst/>
          </a:prstGeom>
        </p:spPr>
      </p:pic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CH" altLang="it-CH" dirty="0" smtClean="0"/>
              <a:t>Coordinamento </a:t>
            </a:r>
          </a:p>
        </p:txBody>
      </p:sp>
      <p:sp>
        <p:nvSpPr>
          <p:cNvPr id="8" name="Rettangolo 7"/>
          <p:cNvSpPr/>
          <p:nvPr/>
        </p:nvSpPr>
        <p:spPr bwMode="auto">
          <a:xfrm>
            <a:off x="395536" y="1862174"/>
            <a:ext cx="2736304" cy="301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46038" rIns="0" bIns="46038" numCol="1" rtlCol="0" anchor="ctr" anchorCtr="0" compatLnSpc="1">
            <a:prstTxWarp prst="textNoShape">
              <a:avLst/>
            </a:prstTxWarp>
          </a:bodyPr>
          <a:lstStyle/>
          <a:p>
            <a:pPr marL="450850" marR="0" indent="-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Clr>
                <a:srgbClr val="CC3300"/>
              </a:buClr>
              <a:buSzPct val="120000"/>
              <a:buFont typeface="Wingdings" pitchFamily="2" charset="2"/>
              <a:buNone/>
              <a:tabLst/>
            </a:pPr>
            <a:endParaRPr kumimoji="0" lang="it-CH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5081585" y="2364690"/>
            <a:ext cx="3482565" cy="1997274"/>
            <a:chOff x="5081585" y="2364690"/>
            <a:chExt cx="3482565" cy="1997274"/>
          </a:xfrm>
        </p:grpSpPr>
        <p:sp>
          <p:nvSpPr>
            <p:cNvPr id="11" name="Rettangolo 10"/>
            <p:cNvSpPr/>
            <p:nvPr/>
          </p:nvSpPr>
          <p:spPr bwMode="auto">
            <a:xfrm>
              <a:off x="5611821" y="2364690"/>
              <a:ext cx="2952329" cy="19972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  <a:extLst/>
          </p:spPr>
          <p:txBody>
            <a:bodyPr vert="horz" wrap="square" lIns="0" tIns="46038" rIns="0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450850" marR="0" indent="-4508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60000"/>
                </a:spcAft>
                <a:buClr>
                  <a:srgbClr val="CC3300"/>
                </a:buClr>
                <a:buSzPct val="120000"/>
                <a:buFont typeface="Wingdings" pitchFamily="2" charset="2"/>
                <a:buNone/>
                <a:tabLst/>
              </a:pPr>
              <a:endParaRPr kumimoji="0" lang="it-CH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Segnaposto contenuto 1"/>
            <p:cNvSpPr txBox="1">
              <a:spLocks/>
            </p:cNvSpPr>
            <p:nvPr/>
          </p:nvSpPr>
          <p:spPr>
            <a:xfrm>
              <a:off x="5767793" y="3088340"/>
              <a:ext cx="2664296" cy="1152128"/>
            </a:xfrm>
            <a:prstGeom prst="rect">
              <a:avLst/>
            </a:prstGeom>
            <a:noFill/>
            <a:ln w="12700">
              <a:noFill/>
            </a:ln>
          </p:spPr>
          <p:txBody>
            <a:bodyPr/>
            <a:lstStyle>
              <a:lvl1pPr marL="358775" indent="-358775" algn="l" rtl="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●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9138" indent="-358775" algn="l" rtl="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●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079500" indent="-358775" algn="l" rtl="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accent1"/>
                </a:buClr>
                <a:buFont typeface="Courier New" pitchFamily="49" charset="0"/>
                <a:buChar char="o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1439863" indent="-358775" algn="l" rtl="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accent1"/>
                </a:buClr>
                <a:buFont typeface="Courier New" pitchFamily="49" charset="0"/>
                <a:buChar char="o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798638" indent="-358775" algn="l" rtl="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accent1"/>
                </a:buClr>
                <a:buFont typeface="Courier New" pitchFamily="49" charset="0"/>
                <a:buChar char="o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393950" indent="-177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30000"/>
                </a:spcAft>
                <a:buClr>
                  <a:srgbClr val="CC3300"/>
                </a:buClr>
                <a:buFont typeface="Symbol" pitchFamily="18" charset="2"/>
                <a:buChar char="·"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2851150" indent="-177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30000"/>
                </a:spcAft>
                <a:buClr>
                  <a:srgbClr val="CC3300"/>
                </a:buClr>
                <a:buFont typeface="Symbol" pitchFamily="18" charset="2"/>
                <a:buChar char="·"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3308350" indent="-177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30000"/>
                </a:spcAft>
                <a:buClr>
                  <a:srgbClr val="CC3300"/>
                </a:buClr>
                <a:buFont typeface="Symbol" pitchFamily="18" charset="2"/>
                <a:buChar char="·"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3765550" indent="-177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30000"/>
                </a:spcAft>
                <a:buClr>
                  <a:srgbClr val="CC3300"/>
                </a:buClr>
                <a:buFont typeface="Symbol" pitchFamily="18" charset="2"/>
                <a:buChar char="·"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it-CH" sz="1600" b="1" dirty="0" smtClean="0">
                  <a:solidFill>
                    <a:schemeClr val="accent1"/>
                  </a:solidFill>
                </a:rPr>
                <a:t>Cantonale: </a:t>
              </a:r>
              <a:endParaRPr lang="it-CH" sz="1600" dirty="0" smtClean="0">
                <a:solidFill>
                  <a:schemeClr val="accent1"/>
                </a:solidFill>
              </a:endParaRPr>
            </a:p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it-CH" sz="1600" dirty="0" smtClean="0"/>
                <a:t>Ufficio degli invalidi (UI) del Dipartimento della sanità</a:t>
              </a:r>
              <a:br>
                <a:rPr lang="it-CH" sz="1600" dirty="0" smtClean="0"/>
              </a:br>
              <a:r>
                <a:rPr lang="it-CH" sz="1600" dirty="0" smtClean="0"/>
                <a:t>e della socialità (DSS)</a:t>
              </a:r>
            </a:p>
          </p:txBody>
        </p:sp>
        <p:pic>
          <p:nvPicPr>
            <p:cNvPr id="9" name="Immagin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9" t="15385" r="4621" b="23077"/>
            <a:stretch/>
          </p:blipFill>
          <p:spPr>
            <a:xfrm>
              <a:off x="5768699" y="2551758"/>
              <a:ext cx="1971653" cy="415086"/>
            </a:xfrm>
            <a:prstGeom prst="rect">
              <a:avLst/>
            </a:prstGeom>
          </p:spPr>
        </p:pic>
        <p:cxnSp>
          <p:nvCxnSpPr>
            <p:cNvPr id="13" name="Connettore diritto 12"/>
            <p:cNvCxnSpPr/>
            <p:nvPr/>
          </p:nvCxnSpPr>
          <p:spPr bwMode="auto">
            <a:xfrm flipV="1">
              <a:off x="5081585" y="3365599"/>
              <a:ext cx="535765" cy="216536"/>
            </a:xfrm>
            <a:prstGeom prst="line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  <p:grpSp>
        <p:nvGrpSpPr>
          <p:cNvPr id="14" name="Gruppo 13"/>
          <p:cNvGrpSpPr/>
          <p:nvPr/>
        </p:nvGrpSpPr>
        <p:grpSpPr>
          <a:xfrm>
            <a:off x="684213" y="1059582"/>
            <a:ext cx="3134307" cy="3816424"/>
            <a:chOff x="684213" y="1059582"/>
            <a:chExt cx="3095699" cy="3816424"/>
          </a:xfrm>
        </p:grpSpPr>
        <p:sp>
          <p:nvSpPr>
            <p:cNvPr id="15" name="Rettangolo 14"/>
            <p:cNvSpPr/>
            <p:nvPr/>
          </p:nvSpPr>
          <p:spPr bwMode="auto">
            <a:xfrm>
              <a:off x="684213" y="1059582"/>
              <a:ext cx="3095699" cy="38164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  <a:extLst/>
          </p:spPr>
          <p:txBody>
            <a:bodyPr vert="horz" wrap="square" lIns="0" tIns="46038" rIns="0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450850" marR="0" indent="-4508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60000"/>
                </a:spcAft>
                <a:buClr>
                  <a:srgbClr val="CC3300"/>
                </a:buClr>
                <a:buSzPct val="120000"/>
                <a:buFont typeface="Wingdings" pitchFamily="2" charset="2"/>
                <a:buNone/>
                <a:tabLst/>
              </a:pPr>
              <a:endParaRPr kumimoji="0" lang="it-CH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Segnaposto contenuto 1"/>
            <p:cNvSpPr txBox="1">
              <a:spLocks/>
            </p:cNvSpPr>
            <p:nvPr/>
          </p:nvSpPr>
          <p:spPr>
            <a:xfrm>
              <a:off x="793973" y="1934182"/>
              <a:ext cx="2876685" cy="2941824"/>
            </a:xfrm>
            <a:prstGeom prst="rect">
              <a:avLst/>
            </a:prstGeom>
            <a:noFill/>
          </p:spPr>
          <p:txBody>
            <a:bodyPr/>
            <a:lstStyle>
              <a:lvl1pPr marL="358775" indent="-358775" algn="l" rtl="0" eaLnBrk="0" fontAlgn="base" hangingPunct="0">
                <a:spcBef>
                  <a:spcPct val="0"/>
                </a:spcBef>
                <a:spcAft>
                  <a:spcPts val="120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●"/>
                <a:defRPr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19138" indent="-358775" algn="l" rtl="0" eaLnBrk="0" fontAlgn="base" hangingPunct="0">
                <a:spcBef>
                  <a:spcPct val="0"/>
                </a:spcBef>
                <a:spcAft>
                  <a:spcPts val="100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●"/>
                <a:defRPr sz="2000">
                  <a:solidFill>
                    <a:schemeClr val="tx1"/>
                  </a:solidFill>
                  <a:latin typeface="+mn-lt"/>
                </a:defRPr>
              </a:lvl2pPr>
              <a:lvl3pPr marL="1079500" indent="-358775" algn="l" rtl="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accent1"/>
                </a:buClr>
                <a:buFont typeface="Courier New" pitchFamily="49" charset="0"/>
                <a:buChar char="o"/>
                <a:defRPr sz="1600">
                  <a:solidFill>
                    <a:schemeClr val="tx1"/>
                  </a:solidFill>
                  <a:latin typeface="+mn-lt"/>
                </a:defRPr>
              </a:lvl3pPr>
              <a:lvl4pPr marL="1439863" indent="-358775" algn="l" rtl="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accent1"/>
                </a:buClr>
                <a:buFont typeface="Courier New" pitchFamily="49" charset="0"/>
                <a:buChar char="o"/>
                <a:defRPr sz="1600">
                  <a:solidFill>
                    <a:schemeClr val="tx1"/>
                  </a:solidFill>
                  <a:latin typeface="+mn-lt"/>
                </a:defRPr>
              </a:lvl4pPr>
              <a:lvl5pPr marL="1798638" indent="-358775" algn="l" rtl="0" eaLnBrk="0" fontAlgn="base" hangingPunct="0">
                <a:spcBef>
                  <a:spcPct val="0"/>
                </a:spcBef>
                <a:spcAft>
                  <a:spcPct val="30000"/>
                </a:spcAft>
                <a:buClr>
                  <a:schemeClr val="accent1"/>
                </a:buClr>
                <a:buFont typeface="Courier New" pitchFamily="49" charset="0"/>
                <a:buChar char="o"/>
                <a:defRPr sz="1600">
                  <a:solidFill>
                    <a:schemeClr val="tx1"/>
                  </a:solidFill>
                  <a:latin typeface="+mn-lt"/>
                </a:defRPr>
              </a:lvl5pPr>
              <a:lvl6pPr marL="2393950" indent="-177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30000"/>
                </a:spcAft>
                <a:buClr>
                  <a:srgbClr val="CC3300"/>
                </a:buClr>
                <a:buFont typeface="Symbol" pitchFamily="18" charset="2"/>
                <a:buChar char="·"/>
                <a:defRPr sz="1200">
                  <a:solidFill>
                    <a:schemeClr val="tx1"/>
                  </a:solidFill>
                  <a:latin typeface="+mn-lt"/>
                </a:defRPr>
              </a:lvl6pPr>
              <a:lvl7pPr marL="2851150" indent="-177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30000"/>
                </a:spcAft>
                <a:buClr>
                  <a:srgbClr val="CC3300"/>
                </a:buClr>
                <a:buFont typeface="Symbol" pitchFamily="18" charset="2"/>
                <a:buChar char="·"/>
                <a:defRPr sz="1200">
                  <a:solidFill>
                    <a:schemeClr val="tx1"/>
                  </a:solidFill>
                  <a:latin typeface="+mn-lt"/>
                </a:defRPr>
              </a:lvl7pPr>
              <a:lvl8pPr marL="3308350" indent="-177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30000"/>
                </a:spcAft>
                <a:buClr>
                  <a:srgbClr val="CC3300"/>
                </a:buClr>
                <a:buFont typeface="Symbol" pitchFamily="18" charset="2"/>
                <a:buChar char="·"/>
                <a:defRPr sz="1200">
                  <a:solidFill>
                    <a:schemeClr val="tx1"/>
                  </a:solidFill>
                  <a:latin typeface="+mn-lt"/>
                </a:defRPr>
              </a:lvl8pPr>
              <a:lvl9pPr marL="3765550" indent="-177800" algn="l" rtl="0" fontAlgn="base">
                <a:lnSpc>
                  <a:spcPct val="90000"/>
                </a:lnSpc>
                <a:spcBef>
                  <a:spcPct val="0"/>
                </a:spcBef>
                <a:spcAft>
                  <a:spcPct val="30000"/>
                </a:spcAft>
                <a:buClr>
                  <a:srgbClr val="CC3300"/>
                </a:buClr>
                <a:buFont typeface="Symbol" pitchFamily="18" charset="2"/>
                <a:buChar char="·"/>
                <a:defRPr sz="12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eaLnBrk="1" hangingPunct="1">
                <a:lnSpc>
                  <a:spcPct val="90000"/>
                </a:lnSpc>
                <a:buNone/>
                <a:defRPr/>
              </a:pPr>
              <a:r>
                <a:rPr lang="it-CH" sz="1600" b="1" dirty="0">
                  <a:solidFill>
                    <a:schemeClr val="accent1"/>
                  </a:solidFill>
                </a:rPr>
                <a:t>N</a:t>
              </a:r>
              <a:r>
                <a:rPr lang="it-CH" sz="1600" b="1" dirty="0" smtClean="0">
                  <a:solidFill>
                    <a:schemeClr val="accent1"/>
                  </a:solidFill>
                </a:rPr>
                <a:t>azionale: </a:t>
              </a:r>
              <a:br>
                <a:rPr lang="it-CH" sz="1600" b="1" dirty="0" smtClean="0">
                  <a:solidFill>
                    <a:schemeClr val="accent1"/>
                  </a:solidFill>
                </a:rPr>
              </a:br>
              <a:r>
                <a:rPr lang="it-CH" sz="1600" dirty="0" smtClean="0"/>
                <a:t>Ufficio federale per le pari opportunità delle persone con disabilità (UFPD)</a:t>
              </a:r>
              <a:br>
                <a:rPr lang="it-CH" sz="1600" dirty="0" smtClean="0"/>
              </a:br>
              <a:r>
                <a:rPr lang="it-CH" sz="1600" dirty="0" smtClean="0"/>
                <a:t/>
              </a:r>
              <a:br>
                <a:rPr lang="it-CH" sz="1600" dirty="0" smtClean="0"/>
              </a:br>
              <a:r>
                <a:rPr lang="it-CH" sz="1600" b="1" dirty="0" smtClean="0">
                  <a:solidFill>
                    <a:schemeClr val="accent1"/>
                  </a:solidFill>
                </a:rPr>
                <a:t>+</a:t>
              </a:r>
              <a:r>
                <a:rPr lang="it-CH" sz="1600" dirty="0" smtClean="0"/>
                <a:t> </a:t>
              </a:r>
              <a:r>
                <a:rPr lang="it-CH" sz="1600" b="1" dirty="0" smtClean="0">
                  <a:solidFill>
                    <a:schemeClr val="accent1"/>
                  </a:solidFill>
                </a:rPr>
                <a:t>Sostegno</a:t>
              </a:r>
              <a:r>
                <a:rPr lang="it-CH" sz="1600" dirty="0" smtClean="0"/>
                <a:t/>
              </a:r>
              <a:br>
                <a:rPr lang="it-CH" sz="1600" dirty="0" smtClean="0"/>
              </a:br>
              <a:r>
                <a:rPr lang="it-CH" sz="1600" dirty="0" smtClean="0"/>
                <a:t>Conferenza delle direttrici </a:t>
              </a:r>
              <a:br>
                <a:rPr lang="it-CH" sz="1600" dirty="0" smtClean="0"/>
              </a:br>
              <a:r>
                <a:rPr lang="it-CH" sz="1600" dirty="0" smtClean="0"/>
                <a:t>e dei direttori cantonali delle opere sociali (CDOS) e alcune organizzazioni</a:t>
              </a:r>
            </a:p>
          </p:txBody>
        </p:sp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1535" y="1219390"/>
              <a:ext cx="2004271" cy="642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526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684213" y="195486"/>
            <a:ext cx="8207375" cy="431800"/>
          </a:xfrm>
        </p:spPr>
        <p:txBody>
          <a:bodyPr/>
          <a:lstStyle/>
          <a:p>
            <a:r>
              <a:rPr lang="it-CH" altLang="it-CH" dirty="0" smtClean="0"/>
              <a:t>Obiettivi delle Giornate</a:t>
            </a:r>
          </a:p>
        </p:txBody>
      </p:sp>
      <p:sp>
        <p:nvSpPr>
          <p:cNvPr id="5" name="Segnaposto contenuto 1"/>
          <p:cNvSpPr>
            <a:spLocks noGrp="1"/>
          </p:cNvSpPr>
          <p:nvPr>
            <p:ph idx="1"/>
          </p:nvPr>
        </p:nvSpPr>
        <p:spPr>
          <a:xfrm>
            <a:off x="693761" y="1347614"/>
            <a:ext cx="7740401" cy="864096"/>
          </a:xfrm>
          <a:ln w="19050">
            <a:solidFill>
              <a:schemeClr val="bg1"/>
            </a:solidFill>
          </a:ln>
        </p:spPr>
        <p:txBody>
          <a:bodyPr/>
          <a:lstStyle/>
          <a:p>
            <a:r>
              <a:rPr lang="it-CH" altLang="it-CH" dirty="0"/>
              <a:t>Promuovere l’attuazione della «Politica </a:t>
            </a:r>
            <a:r>
              <a:rPr lang="it-CH" altLang="it-CH" dirty="0" smtClean="0"/>
              <a:t>in </a:t>
            </a:r>
            <a:r>
              <a:rPr lang="it-CH" altLang="it-CH" dirty="0"/>
              <a:t>favore delle persone disabili 2023-2026» </a:t>
            </a:r>
            <a:r>
              <a:rPr lang="it-CH" altLang="it-CH" dirty="0" smtClean="0"/>
              <a:t>della Confederazione</a:t>
            </a:r>
          </a:p>
          <a:p>
            <a:endParaRPr lang="it-CH" altLang="it-CH" dirty="0"/>
          </a:p>
        </p:txBody>
      </p:sp>
      <p:sp>
        <p:nvSpPr>
          <p:cNvPr id="12" name="Segnaposto contenuto 1"/>
          <p:cNvSpPr txBox="1">
            <a:spLocks/>
          </p:cNvSpPr>
          <p:nvPr/>
        </p:nvSpPr>
        <p:spPr bwMode="auto">
          <a:xfrm>
            <a:off x="720029" y="2221915"/>
            <a:ext cx="8171559" cy="28828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46038" rIns="0" bIns="46038" numCol="1" anchor="t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indent="-358775" algn="l" rtl="0" eaLnBrk="0" fontAlgn="base" hangingPunct="0">
              <a:spcBef>
                <a:spcPct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2pPr>
            <a:lvl3pPr marL="1079500" indent="-3587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</a:defRPr>
            </a:lvl3pPr>
            <a:lvl4pPr marL="1439863" indent="-3587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</a:defRPr>
            </a:lvl4pPr>
            <a:lvl5pPr marL="1798638" indent="-35877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+mn-lt"/>
              </a:defRPr>
            </a:lvl5pPr>
            <a:lvl6pPr marL="2393950" indent="-17780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6pPr>
            <a:lvl7pPr marL="2851150" indent="-17780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7pPr>
            <a:lvl8pPr marL="3308350" indent="-17780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8pPr>
            <a:lvl9pPr marL="3765550" indent="-177800" algn="l" rtl="0" fontAlgn="base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Clr>
                <a:srgbClr val="CC3300"/>
              </a:buClr>
              <a:buFont typeface="Symbol" pitchFamily="18" charset="2"/>
              <a:buChar char="·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it-CH" altLang="it-CH" kern="0" dirty="0" smtClean="0"/>
          </a:p>
          <a:p>
            <a:r>
              <a:rPr lang="it-CH" altLang="it-CH" kern="0" dirty="0" smtClean="0"/>
              <a:t>Sensibilizzare </a:t>
            </a:r>
            <a:r>
              <a:rPr lang="it-CH" altLang="it-CH" kern="0" dirty="0"/>
              <a:t>l'opinione </a:t>
            </a:r>
            <a:r>
              <a:rPr lang="it-CH" altLang="it-CH" kern="0" dirty="0" smtClean="0"/>
              <a:t>pubblica: problematiche</a:t>
            </a:r>
            <a:r>
              <a:rPr lang="it-CH" altLang="it-CH" kern="0" dirty="0"/>
              <a:t> </a:t>
            </a:r>
            <a:r>
              <a:rPr lang="it-CH" altLang="it-CH" kern="0" dirty="0" smtClean="0"/>
              <a:t>e</a:t>
            </a:r>
            <a:br>
              <a:rPr lang="it-CH" altLang="it-CH" kern="0" dirty="0" smtClean="0"/>
            </a:br>
            <a:r>
              <a:rPr lang="it-CH" altLang="it-CH" kern="0" dirty="0" smtClean="0"/>
              <a:t>preoccupazioni </a:t>
            </a:r>
            <a:r>
              <a:rPr lang="it-CH" altLang="it-CH" kern="0" dirty="0"/>
              <a:t>specifiche delle persone con disabilità </a:t>
            </a:r>
            <a:endParaRPr lang="it-CH" altLang="it-CH" kern="0" dirty="0" smtClean="0"/>
          </a:p>
          <a:p>
            <a:r>
              <a:rPr lang="it-CH" altLang="it-CH" kern="0" dirty="0" smtClean="0"/>
              <a:t>Richiamare l’attenzione sull’importanza di garantire e promuovere </a:t>
            </a:r>
            <a:r>
              <a:rPr lang="it-CH" altLang="it-CH" kern="0" dirty="0"/>
              <a:t>la </a:t>
            </a:r>
            <a:r>
              <a:rPr lang="it-CH" altLang="it-CH" kern="0" dirty="0" smtClean="0">
                <a:solidFill>
                  <a:schemeClr val="accent1"/>
                </a:solidFill>
              </a:rPr>
              <a:t>loro partecipazione attiva</a:t>
            </a:r>
            <a:r>
              <a:rPr lang="it-CH" altLang="it-CH" kern="0" dirty="0" smtClean="0"/>
              <a:t> </a:t>
            </a:r>
            <a:r>
              <a:rPr lang="it-CH" altLang="it-CH" kern="0" dirty="0"/>
              <a:t>in tutti gli ambiti della </a:t>
            </a:r>
            <a:r>
              <a:rPr lang="it-CH" altLang="it-CH" kern="0" dirty="0" smtClean="0"/>
              <a:t>vita</a:t>
            </a:r>
            <a:endParaRPr lang="it-CH" altLang="it-CH" kern="0" dirty="0"/>
          </a:p>
          <a:p>
            <a:endParaRPr lang="it-CH" altLang="it-CH" kern="0" dirty="0"/>
          </a:p>
        </p:txBody>
      </p:sp>
      <p:sp>
        <p:nvSpPr>
          <p:cNvPr id="2" name="Rettangolo 1"/>
          <p:cNvSpPr/>
          <p:nvPr/>
        </p:nvSpPr>
        <p:spPr>
          <a:xfrm>
            <a:off x="611560" y="2110085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eaLnBrk="0" hangingPunct="0">
              <a:spcAft>
                <a:spcPts val="12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●"/>
            </a:pPr>
            <a:r>
              <a:rPr lang="it-CH" altLang="it-CH" sz="2000" dirty="0">
                <a:latin typeface="+mn-lt"/>
              </a:rPr>
              <a:t>Promuovere </a:t>
            </a:r>
            <a:r>
              <a:rPr lang="it-CH" altLang="it-CH" sz="2000" dirty="0" smtClean="0"/>
              <a:t>la </a:t>
            </a:r>
            <a:r>
              <a:rPr lang="it-CH" altLang="it-CH" sz="2000" dirty="0">
                <a:solidFill>
                  <a:schemeClr val="accent1"/>
                </a:solidFill>
              </a:rPr>
              <a:t>CDPD</a:t>
            </a:r>
            <a:endParaRPr lang="it-CH" altLang="it-CH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437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olo 2"/>
          <p:cNvSpPr>
            <a:spLocks noGrp="1"/>
          </p:cNvSpPr>
          <p:nvPr>
            <p:ph type="title"/>
          </p:nvPr>
        </p:nvSpPr>
        <p:spPr>
          <a:xfrm>
            <a:off x="684213" y="339725"/>
            <a:ext cx="8208962" cy="431800"/>
          </a:xfrm>
        </p:spPr>
        <p:txBody>
          <a:bodyPr/>
          <a:lstStyle/>
          <a:p>
            <a:r>
              <a:rPr lang="it-CH" altLang="it-CH" sz="2600" dirty="0" smtClean="0"/>
              <a:t>Svolgimento: 15 maggio-15 giugno 2024</a:t>
            </a:r>
          </a:p>
        </p:txBody>
      </p:sp>
      <p:grpSp>
        <p:nvGrpSpPr>
          <p:cNvPr id="18" name="Gruppo 17"/>
          <p:cNvGrpSpPr/>
          <p:nvPr/>
        </p:nvGrpSpPr>
        <p:grpSpPr>
          <a:xfrm>
            <a:off x="1187624" y="1347614"/>
            <a:ext cx="1728192" cy="3023790"/>
            <a:chOff x="411734" y="1226870"/>
            <a:chExt cx="1728192" cy="3023790"/>
          </a:xfrm>
        </p:grpSpPr>
        <p:sp>
          <p:nvSpPr>
            <p:cNvPr id="2" name="Rettangolo 1"/>
            <p:cNvSpPr/>
            <p:nvPr/>
          </p:nvSpPr>
          <p:spPr>
            <a:xfrm>
              <a:off x="411734" y="2773332"/>
              <a:ext cx="172819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CH" b="1" dirty="0">
                  <a:solidFill>
                    <a:schemeClr val="accent1"/>
                  </a:solidFill>
                </a:rPr>
                <a:t>15 maggio </a:t>
              </a:r>
              <a:r>
                <a:rPr lang="it-CH" b="1" dirty="0" smtClean="0">
                  <a:solidFill>
                    <a:schemeClr val="accent1"/>
                  </a:solidFill>
                </a:rPr>
                <a:t/>
              </a:r>
              <a:br>
                <a:rPr lang="it-CH" b="1" dirty="0" smtClean="0">
                  <a:solidFill>
                    <a:schemeClr val="accent1"/>
                  </a:solidFill>
                </a:rPr>
              </a:br>
              <a:r>
                <a:rPr lang="it-CH" b="1" dirty="0" smtClean="0">
                  <a:solidFill>
                    <a:schemeClr val="accent1"/>
                  </a:solidFill>
                </a:rPr>
                <a:t>Zurigo</a:t>
              </a:r>
              <a:br>
                <a:rPr lang="it-CH" b="1" dirty="0" smtClean="0">
                  <a:solidFill>
                    <a:schemeClr val="accent1"/>
                  </a:solidFill>
                </a:rPr>
              </a:br>
              <a:r>
                <a:rPr lang="it-CH" dirty="0" smtClean="0"/>
                <a:t>Manifestazione </a:t>
              </a:r>
              <a:r>
                <a:rPr lang="it-CH" dirty="0"/>
                <a:t>nazionale di </a:t>
              </a:r>
              <a:r>
                <a:rPr lang="it-CH" dirty="0" smtClean="0"/>
                <a:t>apertura</a:t>
              </a:r>
              <a:endParaRPr lang="it-CH" dirty="0"/>
            </a:p>
          </p:txBody>
        </p:sp>
        <p:sp>
          <p:nvSpPr>
            <p:cNvPr id="17" name="Gallone 16"/>
            <p:cNvSpPr/>
            <p:nvPr/>
          </p:nvSpPr>
          <p:spPr bwMode="auto">
            <a:xfrm>
              <a:off x="509809" y="1226870"/>
              <a:ext cx="1440160" cy="136815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vert="horz" wrap="square" lIns="0" tIns="46038" rIns="0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450850" marR="0" indent="-4508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60000"/>
                </a:spcAft>
                <a:buClr>
                  <a:srgbClr val="CC3300"/>
                </a:buClr>
                <a:buSzPct val="120000"/>
                <a:buFont typeface="Wingdings" pitchFamily="2" charset="2"/>
                <a:buNone/>
                <a:tabLst/>
              </a:pPr>
              <a:endParaRPr kumimoji="0" lang="it-CH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3364061" y="1396350"/>
            <a:ext cx="1583531" cy="2790388"/>
            <a:chOff x="2588171" y="1275606"/>
            <a:chExt cx="1583531" cy="2790388"/>
          </a:xfrm>
        </p:grpSpPr>
        <p:sp>
          <p:nvSpPr>
            <p:cNvPr id="7" name="Rettangolo 6"/>
            <p:cNvSpPr/>
            <p:nvPr/>
          </p:nvSpPr>
          <p:spPr>
            <a:xfrm>
              <a:off x="2588171" y="2865665"/>
              <a:ext cx="158353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CH" altLang="it-CH" b="1" dirty="0" smtClean="0">
                  <a:solidFill>
                    <a:schemeClr val="accent1"/>
                  </a:solidFill>
                </a:rPr>
                <a:t>15 maggio-</a:t>
              </a:r>
              <a:br>
                <a:rPr lang="it-CH" altLang="it-CH" b="1" dirty="0" smtClean="0">
                  <a:solidFill>
                    <a:schemeClr val="accent1"/>
                  </a:solidFill>
                </a:rPr>
              </a:br>
              <a:r>
                <a:rPr lang="it-CH" altLang="it-CH" b="1" dirty="0" smtClean="0">
                  <a:solidFill>
                    <a:schemeClr val="accent1"/>
                  </a:solidFill>
                </a:rPr>
                <a:t>15 </a:t>
              </a:r>
              <a:r>
                <a:rPr lang="it-CH" altLang="it-CH" b="1" dirty="0">
                  <a:solidFill>
                    <a:schemeClr val="accent1"/>
                  </a:solidFill>
                </a:rPr>
                <a:t>giugno </a:t>
              </a:r>
              <a:r>
                <a:rPr lang="it-CH" altLang="it-CH" b="1" dirty="0" smtClean="0">
                  <a:solidFill>
                    <a:schemeClr val="accent1"/>
                  </a:solidFill>
                </a:rPr>
                <a:t/>
              </a:r>
              <a:br>
                <a:rPr lang="it-CH" altLang="it-CH" b="1" dirty="0" smtClean="0">
                  <a:solidFill>
                    <a:schemeClr val="accent1"/>
                  </a:solidFill>
                </a:rPr>
              </a:br>
              <a:r>
                <a:rPr lang="it-CH" altLang="it-CH" dirty="0" smtClean="0"/>
                <a:t>Azioni </a:t>
              </a:r>
              <a:r>
                <a:rPr lang="it-CH" altLang="it-CH" dirty="0"/>
                <a:t>in tutti </a:t>
              </a:r>
              <a:r>
                <a:rPr lang="it-CH" altLang="it-CH" dirty="0" smtClean="0"/>
                <a:t/>
              </a:r>
              <a:br>
                <a:rPr lang="it-CH" altLang="it-CH" dirty="0" smtClean="0"/>
              </a:br>
              <a:r>
                <a:rPr lang="it-CH" altLang="it-CH" dirty="0" smtClean="0"/>
                <a:t>i Cantoni</a:t>
              </a:r>
              <a:endParaRPr lang="it-CH" altLang="it-CH" dirty="0"/>
            </a:p>
          </p:txBody>
        </p:sp>
        <p:sp>
          <p:nvSpPr>
            <p:cNvPr id="19" name="Gallone 18"/>
            <p:cNvSpPr/>
            <p:nvPr/>
          </p:nvSpPr>
          <p:spPr bwMode="auto">
            <a:xfrm>
              <a:off x="2731542" y="1275606"/>
              <a:ext cx="1440160" cy="136815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vert="horz" wrap="square" lIns="0" tIns="46038" rIns="0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450850" marR="0" indent="-4508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60000"/>
                </a:spcAft>
                <a:buClr>
                  <a:srgbClr val="CC3300"/>
                </a:buClr>
                <a:buSzPct val="120000"/>
                <a:buFont typeface="Wingdings" pitchFamily="2" charset="2"/>
                <a:buNone/>
                <a:tabLst/>
              </a:pPr>
              <a:endParaRPr kumimoji="0" lang="it-CH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5729165" y="1396350"/>
            <a:ext cx="1562090" cy="3431601"/>
            <a:chOff x="6898342" y="1275606"/>
            <a:chExt cx="1562090" cy="3431601"/>
          </a:xfrm>
        </p:grpSpPr>
        <p:sp>
          <p:nvSpPr>
            <p:cNvPr id="21" name="Gallone 20"/>
            <p:cNvSpPr/>
            <p:nvPr/>
          </p:nvSpPr>
          <p:spPr bwMode="auto">
            <a:xfrm>
              <a:off x="6923056" y="1275606"/>
              <a:ext cx="1440160" cy="1368152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vert="horz" wrap="square" lIns="0" tIns="46038" rIns="0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450850" marR="0" indent="-4508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60000"/>
                </a:spcAft>
                <a:buClr>
                  <a:srgbClr val="CC3300"/>
                </a:buClr>
                <a:buSzPct val="120000"/>
                <a:buFont typeface="Wingdings" pitchFamily="2" charset="2"/>
                <a:buNone/>
                <a:tabLst/>
              </a:pPr>
              <a:endParaRPr kumimoji="0" lang="it-CH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CasellaDiTesto 23"/>
            <p:cNvSpPr txBox="1"/>
            <p:nvPr/>
          </p:nvSpPr>
          <p:spPr bwMode="auto">
            <a:xfrm flipH="1">
              <a:off x="6898342" y="2968269"/>
              <a:ext cx="1562090" cy="17389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Aft>
                  <a:spcPts val="600"/>
                </a:spcAft>
                <a:buClrTx/>
                <a:buSzTx/>
              </a:pPr>
              <a:r>
                <a:rPr lang="it-CH" b="1" dirty="0" smtClean="0">
                  <a:solidFill>
                    <a:schemeClr val="accent1"/>
                  </a:solidFill>
                  <a:latin typeface="+mn-lt"/>
                </a:rPr>
                <a:t>15 giugno</a:t>
              </a:r>
              <a:br>
                <a:rPr lang="it-CH" b="1" dirty="0" smtClean="0">
                  <a:solidFill>
                    <a:schemeClr val="accent1"/>
                  </a:solidFill>
                  <a:latin typeface="+mn-lt"/>
                </a:rPr>
              </a:br>
              <a:r>
                <a:rPr lang="it-CH" b="1" dirty="0" smtClean="0">
                  <a:solidFill>
                    <a:schemeClr val="accent1"/>
                  </a:solidFill>
                  <a:latin typeface="+mn-lt"/>
                </a:rPr>
                <a:t>Ginevra</a:t>
              </a:r>
              <a:r>
                <a:rPr lang="it-CH" b="1" dirty="0" smtClean="0">
                  <a:latin typeface="+mn-lt"/>
                </a:rPr>
                <a:t/>
              </a:r>
              <a:br>
                <a:rPr lang="it-CH" b="1" dirty="0" smtClean="0">
                  <a:latin typeface="+mn-lt"/>
                </a:rPr>
              </a:br>
              <a:r>
                <a:rPr lang="it-CH" altLang="it-CH" dirty="0" smtClean="0"/>
                <a:t>Manifestazione </a:t>
              </a:r>
              <a:r>
                <a:rPr lang="it-CH" altLang="it-CH" dirty="0"/>
                <a:t/>
              </a:r>
              <a:br>
                <a:rPr lang="it-CH" altLang="it-CH" dirty="0"/>
              </a:br>
              <a:r>
                <a:rPr lang="it-CH" altLang="it-CH" dirty="0"/>
                <a:t>nazionale </a:t>
              </a:r>
              <a:br>
                <a:rPr lang="it-CH" altLang="it-CH" dirty="0"/>
              </a:br>
              <a:r>
                <a:rPr lang="it-CH" altLang="it-CH" dirty="0"/>
                <a:t>di chiusura</a:t>
              </a:r>
            </a:p>
            <a:p>
              <a:pPr eaLnBrk="1" hangingPunct="1">
                <a:spcAft>
                  <a:spcPts val="600"/>
                </a:spcAft>
                <a:buClrTx/>
                <a:buSzTx/>
              </a:pPr>
              <a:endParaRPr lang="it-CH" b="1" dirty="0" smtClean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303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olo 2"/>
          <p:cNvSpPr>
            <a:spLocks noGrp="1"/>
          </p:cNvSpPr>
          <p:nvPr>
            <p:ph type="title"/>
          </p:nvPr>
        </p:nvSpPr>
        <p:spPr>
          <a:xfrm>
            <a:off x="684213" y="339725"/>
            <a:ext cx="8208962" cy="431800"/>
          </a:xfrm>
        </p:spPr>
        <p:txBody>
          <a:bodyPr/>
          <a:lstStyle/>
          <a:p>
            <a:r>
              <a:rPr lang="it-CH" altLang="it-CH" sz="2600" dirty="0" smtClean="0"/>
              <a:t>Le Giornate in Ticino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684213" y="1203598"/>
            <a:ext cx="3664483" cy="3600400"/>
            <a:chOff x="684213" y="1203598"/>
            <a:chExt cx="3664483" cy="3600400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9" t="15385" r="4621" b="23077"/>
            <a:stretch/>
          </p:blipFill>
          <p:spPr>
            <a:xfrm>
              <a:off x="857560" y="1509937"/>
              <a:ext cx="2736304" cy="576065"/>
            </a:xfrm>
            <a:prstGeom prst="rect">
              <a:avLst/>
            </a:prstGeom>
          </p:spPr>
        </p:pic>
        <p:sp>
          <p:nvSpPr>
            <p:cNvPr id="3" name="Rettangolo 2"/>
            <p:cNvSpPr/>
            <p:nvPr/>
          </p:nvSpPr>
          <p:spPr>
            <a:xfrm>
              <a:off x="857560" y="2477948"/>
              <a:ext cx="3391656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CH" b="1" dirty="0"/>
                <a:t>Ufficio degli </a:t>
              </a:r>
              <a:r>
                <a:rPr lang="it-CH" b="1" dirty="0" smtClean="0"/>
                <a:t>invalidi/DSS:</a:t>
              </a:r>
            </a:p>
            <a:p>
              <a:pPr marL="285750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it-CH" dirty="0" smtClean="0"/>
                <a:t>Coordinamento, promozione e comunicazione </a:t>
              </a:r>
              <a:endParaRPr lang="it-CH" dirty="0"/>
            </a:p>
          </p:txBody>
        </p:sp>
        <p:sp>
          <p:nvSpPr>
            <p:cNvPr id="4" name="Rettangolo 3"/>
            <p:cNvSpPr/>
            <p:nvPr/>
          </p:nvSpPr>
          <p:spPr bwMode="auto">
            <a:xfrm>
              <a:off x="684213" y="1203598"/>
              <a:ext cx="3664483" cy="3600400"/>
            </a:xfrm>
            <a:prstGeom prst="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46038" rIns="0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450850" marR="0" indent="-4508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60000"/>
                </a:spcAft>
                <a:buClr>
                  <a:srgbClr val="CC3300"/>
                </a:buClr>
                <a:buSzPct val="120000"/>
                <a:buFont typeface="Wingdings" pitchFamily="2" charset="2"/>
                <a:buNone/>
                <a:tabLst/>
              </a:pPr>
              <a:endParaRPr kumimoji="0" lang="it-CH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4788024" y="1203598"/>
            <a:ext cx="3600400" cy="3638074"/>
            <a:chOff x="4788024" y="1203598"/>
            <a:chExt cx="3600400" cy="3638074"/>
          </a:xfrm>
        </p:grpSpPr>
        <p:sp>
          <p:nvSpPr>
            <p:cNvPr id="7" name="Rettangolo 6"/>
            <p:cNvSpPr/>
            <p:nvPr/>
          </p:nvSpPr>
          <p:spPr bwMode="auto">
            <a:xfrm>
              <a:off x="4788024" y="1203598"/>
              <a:ext cx="3600400" cy="3600400"/>
            </a:xfrm>
            <a:prstGeom prst="rect">
              <a:avLst/>
            </a:prstGeom>
            <a:noFill/>
            <a:ln w="190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46038" rIns="0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450850" marR="0" indent="-4508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60000"/>
                </a:spcAft>
                <a:buClr>
                  <a:srgbClr val="CC3300"/>
                </a:buClr>
                <a:buSzPct val="120000"/>
                <a:buFont typeface="Wingdings" pitchFamily="2" charset="2"/>
                <a:buNone/>
                <a:tabLst/>
              </a:pPr>
              <a:endParaRPr kumimoji="0" lang="it-CH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Rettangolo 9"/>
            <p:cNvSpPr/>
            <p:nvPr/>
          </p:nvSpPr>
          <p:spPr>
            <a:xfrm>
              <a:off x="4932040" y="2477948"/>
              <a:ext cx="3391656" cy="2363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CH" b="1" dirty="0" smtClean="0"/>
                <a:t>Partner:</a:t>
              </a:r>
            </a:p>
            <a:p>
              <a:pPr marL="285750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it-CH" dirty="0" smtClean="0"/>
                <a:t>Attualmente più </a:t>
              </a:r>
              <a:br>
                <a:rPr lang="it-CH" dirty="0" smtClean="0"/>
              </a:br>
              <a:r>
                <a:rPr lang="it-CH" dirty="0" smtClean="0"/>
                <a:t>di</a:t>
              </a:r>
              <a:r>
                <a:rPr lang="it-CH" dirty="0"/>
                <a:t> </a:t>
              </a:r>
              <a:r>
                <a:rPr lang="it-CH" dirty="0" smtClean="0">
                  <a:solidFill>
                    <a:schemeClr val="accent1"/>
                  </a:solidFill>
                </a:rPr>
                <a:t>25 progetti </a:t>
              </a:r>
            </a:p>
            <a:p>
              <a:pPr marL="285750" indent="-28575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it-CH" dirty="0" smtClean="0"/>
                <a:t>Coinvolgimento di </a:t>
              </a:r>
              <a:r>
                <a:rPr lang="it-CH" dirty="0" smtClean="0">
                  <a:solidFill>
                    <a:schemeClr val="accent1"/>
                  </a:solidFill>
                </a:rPr>
                <a:t>oltre 20 partner</a:t>
              </a:r>
              <a:r>
                <a:rPr lang="it-CH" dirty="0" smtClean="0"/>
                <a:t>, principalmente già attivi nell’ambito della disabilità </a:t>
              </a:r>
            </a:p>
          </p:txBody>
        </p:sp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4048" y="1347986"/>
              <a:ext cx="2046200" cy="980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694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olo 2"/>
          <p:cNvSpPr>
            <a:spLocks noGrp="1"/>
          </p:cNvSpPr>
          <p:nvPr>
            <p:ph type="title"/>
          </p:nvPr>
        </p:nvSpPr>
        <p:spPr>
          <a:xfrm>
            <a:off x="684213" y="339750"/>
            <a:ext cx="8208962" cy="431800"/>
          </a:xfrm>
        </p:spPr>
        <p:txBody>
          <a:bodyPr/>
          <a:lstStyle/>
          <a:p>
            <a:r>
              <a:rPr lang="it-CH" altLang="it-CH" dirty="0" smtClean="0"/>
              <a:t>Campagna (comunicazione)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35" y="1203874"/>
            <a:ext cx="5040560" cy="1391146"/>
          </a:xfrm>
          <a:prstGeom prst="rect">
            <a:avLst/>
          </a:prstGeom>
        </p:spPr>
      </p:pic>
      <p:grpSp>
        <p:nvGrpSpPr>
          <p:cNvPr id="18" name="Gruppo 17"/>
          <p:cNvGrpSpPr/>
          <p:nvPr/>
        </p:nvGrpSpPr>
        <p:grpSpPr>
          <a:xfrm>
            <a:off x="464158" y="3110098"/>
            <a:ext cx="8212298" cy="1693900"/>
            <a:chOff x="464158" y="3110098"/>
            <a:chExt cx="8212298" cy="1693900"/>
          </a:xfrm>
        </p:grpSpPr>
        <p:sp>
          <p:nvSpPr>
            <p:cNvPr id="8" name="Rettangolo 7"/>
            <p:cNvSpPr/>
            <p:nvPr/>
          </p:nvSpPr>
          <p:spPr bwMode="auto">
            <a:xfrm>
              <a:off x="464158" y="4011910"/>
              <a:ext cx="2451658" cy="7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square" lIns="0" tIns="46038" rIns="0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450850" marR="0" indent="-4508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60000"/>
                </a:spcAft>
                <a:buClr>
                  <a:srgbClr val="CC3300"/>
                </a:buClr>
                <a:buSzPct val="120000"/>
                <a:buFont typeface="Wingdings" pitchFamily="2" charset="2"/>
                <a:buNone/>
                <a:tabLst/>
              </a:pPr>
              <a:endParaRPr kumimoji="0" lang="it-CH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67" y="3150953"/>
              <a:ext cx="1940202" cy="535477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38" y="3110098"/>
              <a:ext cx="2088232" cy="576332"/>
            </a:xfrm>
            <a:prstGeom prst="rect">
              <a:avLst/>
            </a:prstGeom>
          </p:spPr>
        </p:pic>
        <p:sp>
          <p:nvSpPr>
            <p:cNvPr id="14" name="Rettangolo 13"/>
            <p:cNvSpPr/>
            <p:nvPr/>
          </p:nvSpPr>
          <p:spPr bwMode="auto">
            <a:xfrm>
              <a:off x="3383838" y="4011910"/>
              <a:ext cx="2451658" cy="7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square" lIns="0" tIns="46038" rIns="0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450850" marR="0" indent="-4508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60000"/>
                </a:spcAft>
                <a:buClr>
                  <a:srgbClr val="CC3300"/>
                </a:buClr>
                <a:buSzPct val="120000"/>
                <a:buFont typeface="Wingdings" pitchFamily="2" charset="2"/>
                <a:buNone/>
                <a:tabLst/>
              </a:pPr>
              <a:endParaRPr kumimoji="0" lang="it-CH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ttangolo 14"/>
            <p:cNvSpPr/>
            <p:nvPr/>
          </p:nvSpPr>
          <p:spPr bwMode="auto">
            <a:xfrm>
              <a:off x="6321316" y="4011910"/>
              <a:ext cx="2355140" cy="7920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vert="horz" wrap="square" lIns="0" tIns="46038" rIns="0" bIns="46038" numCol="1" rtlCol="0" anchor="ctr" anchorCtr="0" compatLnSpc="1">
              <a:prstTxWarp prst="textNoShape">
                <a:avLst/>
              </a:prstTxWarp>
            </a:bodyPr>
            <a:lstStyle/>
            <a:p>
              <a:pPr marL="450850" marR="0" indent="-4508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60000"/>
                </a:spcAft>
                <a:buClr>
                  <a:srgbClr val="CC3300"/>
                </a:buClr>
                <a:buSzPct val="120000"/>
                <a:buFont typeface="Wingdings" pitchFamily="2" charset="2"/>
                <a:buNone/>
                <a:tabLst/>
              </a:pPr>
              <a:endParaRPr kumimoji="0" lang="it-CH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213" y="4138627"/>
              <a:ext cx="1862433" cy="514014"/>
            </a:xfrm>
            <a:prstGeom prst="rect">
              <a:avLst/>
            </a:prstGeom>
          </p:spPr>
        </p:pic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572" y="4134697"/>
              <a:ext cx="1980190" cy="546514"/>
            </a:xfrm>
            <a:prstGeom prst="rect">
              <a:avLst/>
            </a:prstGeom>
          </p:spPr>
        </p:pic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6216" y="4134697"/>
              <a:ext cx="1876674" cy="517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1027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Personalizza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70C0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46038" rIns="0" bIns="46038" numCol="1" anchor="ctr" anchorCtr="0" compatLnSpc="1">
        <a:prstTxWarp prst="textNoShape">
          <a:avLst/>
        </a:prstTxWarp>
      </a:bodyPr>
      <a:lstStyle>
        <a:defPPr marL="450850" marR="0" indent="-45085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60000"/>
          </a:spcAft>
          <a:buClr>
            <a:srgbClr val="CC3300"/>
          </a:buClr>
          <a:buSzPct val="120000"/>
          <a:buFont typeface="Wingdings" pitchFamily="2" charset="2"/>
          <a:buNone/>
          <a:tabLst/>
          <a:defRPr kumimoji="0" lang="it-IT" altLang="it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0" tIns="46038" rIns="0" bIns="46038" numCol="1" anchor="ctr" anchorCtr="0" compatLnSpc="1">
        <a:prstTxWarp prst="textNoShape">
          <a:avLst/>
        </a:prstTxWarp>
      </a:bodyPr>
      <a:lstStyle>
        <a:defPPr marL="450850" marR="0" indent="-45085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60000"/>
          </a:spcAft>
          <a:buClr>
            <a:srgbClr val="CC3300"/>
          </a:buClr>
          <a:buSzPct val="120000"/>
          <a:buFont typeface="Wingdings" pitchFamily="2" charset="2"/>
          <a:buNone/>
          <a:tabLst/>
          <a:defRPr kumimoji="0" lang="it-IT" altLang="it-CH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eaLnBrk="1" hangingPunct="1">
          <a:spcAft>
            <a:spcPts val="600"/>
          </a:spcAft>
          <a:buClrTx/>
          <a:buSzTx/>
          <a:defRPr sz="2000" b="1" dirty="0" smtClean="0">
            <a:latin typeface="+mn-lt"/>
          </a:defRPr>
        </a:defPPr>
      </a:lstStyle>
    </a:tx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0022df-510b-49f4-9c25-770d1af90034">
      <Value>214</Value>
      <Value>206</Value>
      <Value>225</Value>
    </TaxCatchAll>
    <Target xmlns="2357b4e1-a710-4343-b7c5-d4ab6401166f">_blank</Target>
    <Visibile xmlns="2357b4e1-a710-4343-b7c5-d4ab6401166f">true</Visibile>
    <Ordinamento xmlns="2357b4e1-a710-4343-b7c5-d4ab6401166f">4</Ordinamento>
    <Descrizione xmlns="2357b4e1-a710-4343-b7c5-d4ab6401166f" xsi:nil="true"/>
    <InEvidenza xmlns="2357b4e1-a710-4343-b7c5-d4ab6401166f">false</InEvidenza>
    <Percorso_x0020_URL xmlns="2357b4e1-a710-4343-b7c5-d4ab6401166f">/siti/intranet/Archivio documenti/STRUMENTI DI LAVORO/MODELLI/Presentazione Powerpoint e diversi/Presentazioni</Percorso_x0020_URL>
    <CRC xmlns="2357b4e1-a710-4343-b7c5-d4ab6401166f">false</CRC>
    <IconOverlay xmlns="http://schemas.microsoft.com/sharepoint/v4" xsi:nil="true"/>
    <URL xmlns="http://schemas.microsoft.com/sharepoint/v3">
      <Url xsi:nil="true"/>
      <Description xsi:nil="true"/>
    </URL>
    <e88cbbe12bbd4e68bb073ec263a91702 xmlns="2357b4e1-a710-4343-b7c5-d4ab6401166f">
      <Terms xmlns="http://schemas.microsoft.com/office/infopath/2007/PartnerControls">
        <TermInfo xmlns="http://schemas.microsoft.com/office/infopath/2007/PartnerControls">
          <TermName xmlns="http://schemas.microsoft.com/office/infopath/2007/PartnerControls">Modello</TermName>
          <TermId xmlns="http://schemas.microsoft.com/office/infopath/2007/PartnerControls">e4ed0d71-d8b7-4b95-acbb-0d70ef5ae075</TermId>
        </TermInfo>
      </Terms>
    </e88cbbe12bbd4e68bb073ec263a91702>
    <a0c566320a83495cb741dc18c3706ffb xmlns="2357b4e1-a710-4343-b7c5-d4ab6401166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Presentazioni</TermName>
          <TermId xmlns="http://schemas.microsoft.com/office/infopath/2007/PartnerControls">9c7477a8-b204-4d83-bfb0-d9bb63d63fa3</TermId>
        </TermInfo>
        <TermInfo xmlns="http://schemas.microsoft.com/office/infopath/2007/PartnerControls">
          <TermName xmlns="http://schemas.microsoft.com/office/infopath/2007/PartnerControls">Informazioni</TermName>
          <TermId xmlns="http://schemas.microsoft.com/office/infopath/2007/PartnerControls">633af67e-01ae-45bd-8207-da9957023ead</TermId>
        </TermInfo>
      </Terms>
    </a0c566320a83495cb741dc18c3706ffb>
    <he8b62e5d5b448279343bdfdda0b8a6c xmlns="2357b4e1-a710-4343-b7c5-d4ab6401166f">
      <Terms xmlns="http://schemas.microsoft.com/office/infopath/2007/PartnerControls"/>
    </he8b62e5d5b448279343bdfdda0b8a6c>
    <Raggruppamento xmlns="2357b4e1-a710-4343-b7c5-d4ab6401166f" xsi:nil="true"/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75A9B17A0504F44BA307A6BBC0EABA7" ma:contentTypeVersion="30" ma:contentTypeDescription="Creare un nuovo documento." ma:contentTypeScope="" ma:versionID="31e3fdd5a6c013f8723ce326f19c0474">
  <xsd:schema xmlns:xsd="http://www.w3.org/2001/XMLSchema" xmlns:xs="http://www.w3.org/2001/XMLSchema" xmlns:p="http://schemas.microsoft.com/office/2006/metadata/properties" xmlns:ns1="http://schemas.microsoft.com/sharepoint/v3" xmlns:ns2="2357b4e1-a710-4343-b7c5-d4ab6401166f" xmlns:ns3="500022df-510b-49f4-9c25-770d1af90034" xmlns:ns4="http://schemas.microsoft.com/sharepoint/v4" targetNamespace="http://schemas.microsoft.com/office/2006/metadata/properties" ma:root="true" ma:fieldsID="98d1853f7adff54524fc87246008606f" ns1:_="" ns2:_="" ns3:_="" ns4:_="">
    <xsd:import namespace="http://schemas.microsoft.com/sharepoint/v3"/>
    <xsd:import namespace="2357b4e1-a710-4343-b7c5-d4ab6401166f"/>
    <xsd:import namespace="500022df-510b-49f4-9c25-770d1af9003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escrizione" minOccurs="0"/>
                <xsd:element ref="ns2:a0c566320a83495cb741dc18c3706ffb" minOccurs="0"/>
                <xsd:element ref="ns3:TaxCatchAll" minOccurs="0"/>
                <xsd:element ref="ns2:e88cbbe12bbd4e68bb073ec263a91702" minOccurs="0"/>
                <xsd:element ref="ns2:Visibile" minOccurs="0"/>
                <xsd:element ref="ns2:Ordinamento" minOccurs="0"/>
                <xsd:element ref="ns2:he8b62e5d5b448279343bdfdda0b8a6c" minOccurs="0"/>
                <xsd:element ref="ns2:InEvidenza" minOccurs="0"/>
                <xsd:element ref="ns4:IconOverlay" minOccurs="0"/>
                <xsd:element ref="ns2:Target" minOccurs="0"/>
                <xsd:element ref="ns1:URL" minOccurs="0"/>
                <xsd:element ref="ns2:Percorso_x0020_URL" minOccurs="0"/>
                <xsd:element ref="ns2:CRC" minOccurs="0"/>
                <xsd:element ref="ns2:Raggruppamen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2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57b4e1-a710-4343-b7c5-d4ab6401166f" elementFormDefault="qualified">
    <xsd:import namespace="http://schemas.microsoft.com/office/2006/documentManagement/types"/>
    <xsd:import namespace="http://schemas.microsoft.com/office/infopath/2007/PartnerControls"/>
    <xsd:element name="Descrizione" ma:index="8" nillable="true" ma:displayName="Descrizione" ma:internalName="Descrizione">
      <xsd:simpleType>
        <xsd:restriction base="dms:Note"/>
      </xsd:simpleType>
    </xsd:element>
    <xsd:element name="a0c566320a83495cb741dc18c3706ffb" ma:index="10" nillable="true" ma:taxonomy="true" ma:internalName="a0c566320a83495cb741dc18c3706ffb" ma:taxonomyFieldName="PosizionamentoTAG" ma:displayName="PosizionamentoTAG" ma:readOnly="false" ma:default="" ma:fieldId="{a0c56632-0a83-495c-b741-dc18c3706ffb}" ma:taxonomyMulti="true" ma:sspId="0701f52e-0181-41ca-bb28-d58fdf6a15c5" ma:termSetId="95bf7a6f-d12d-4766-94a8-edd4d6175a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88cbbe12bbd4e68bb073ec263a91702" ma:index="13" nillable="true" ma:taxonomy="true" ma:internalName="e88cbbe12bbd4e68bb073ec263a91702" ma:taxonomyFieldName="Tipologia" ma:displayName="Tipologia" ma:default="" ma:fieldId="{e88cbbe1-2bbd-4e68-bb07-3ec263a91702}" ma:sspId="0701f52e-0181-41ca-bb28-d58fdf6a15c5" ma:termSetId="e1f367c1-8e2b-4894-bcf5-9494590005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isibile" ma:index="14" nillable="true" ma:displayName="Visibile" ma:default="0" ma:internalName="Visibile">
      <xsd:simpleType>
        <xsd:restriction base="dms:Boolean"/>
      </xsd:simpleType>
    </xsd:element>
    <xsd:element name="Ordinamento" ma:index="15" nillable="true" ma:displayName="Ordinamento" ma:decimals="2" ma:internalName="Ordinamento" ma:percentage="FALSE">
      <xsd:simpleType>
        <xsd:restriction base="dms:Number"/>
      </xsd:simpleType>
    </xsd:element>
    <xsd:element name="he8b62e5d5b448279343bdfdda0b8a6c" ma:index="17" nillable="true" ma:taxonomy="true" ma:internalName="he8b62e5d5b448279343bdfdda0b8a6c" ma:taxonomyFieldName="UA" ma:displayName="UA" ma:default="" ma:fieldId="{1e8b62e5-d5b4-4827-9343-bdfdda0b8a6c}" ma:sspId="0701f52e-0181-41ca-bb28-d58fdf6a15c5" ma:termSetId="cb8069f6-d40e-47da-bff8-69516fa82cd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Evidenza" ma:index="18" nillable="true" ma:displayName="InEvidenza" ma:default="0" ma:internalName="InEvidenza">
      <xsd:simpleType>
        <xsd:restriction base="dms:Boolean"/>
      </xsd:simpleType>
    </xsd:element>
    <xsd:element name="Target" ma:index="20" nillable="true" ma:displayName="Target" ma:format="Dropdown" ma:internalName="Target">
      <xsd:simpleType>
        <xsd:restriction base="dms:Choice">
          <xsd:enumeration value="_blank"/>
          <xsd:enumeration value="_self"/>
        </xsd:restriction>
      </xsd:simpleType>
    </xsd:element>
    <xsd:element name="Percorso_x0020_URL" ma:index="22" nillable="true" ma:displayName="PathFolder" ma:description="" ma:internalName="Percorso_x0020_URL">
      <xsd:simpleType>
        <xsd:restriction base="dms:Text">
          <xsd:maxLength value="255"/>
        </xsd:restriction>
      </xsd:simpleType>
    </xsd:element>
    <xsd:element name="CRC" ma:index="23" nillable="true" ma:displayName="CRC" ma:default="0" ma:internalName="CRC">
      <xsd:simpleType>
        <xsd:restriction base="dms:Boolean"/>
      </xsd:simpleType>
    </xsd:element>
    <xsd:element name="Raggruppamento" ma:index="27" nillable="true" ma:displayName="Raggruppamento" ma:internalName="Raggruppamento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0022df-510b-49f4-9c25-770d1af90034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Colonna per tutti i valori di tassonomia" ma:hidden="true" ma:list="{5e388310-b6cf-4596-88cd-bf04625af0ec}" ma:internalName="TaxCatchAll" ma:showField="CatchAllData" ma:web="500022df-510b-49f4-9c25-770d1af900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FCE00F-399C-4019-BF57-4930CB7BF64C}">
  <ds:schemaRefs>
    <ds:schemaRef ds:uri="http://purl.org/dc/dcmitype/"/>
    <ds:schemaRef ds:uri="http://purl.org/dc/elements/1.1/"/>
    <ds:schemaRef ds:uri="500022df-510b-49f4-9c25-770d1af90034"/>
    <ds:schemaRef ds:uri="http://schemas.microsoft.com/office/2006/metadata/properties"/>
    <ds:schemaRef ds:uri="http://purl.org/dc/terms/"/>
    <ds:schemaRef ds:uri="http://schemas.microsoft.com/sharepoint/v4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357b4e1-a710-4343-b7c5-d4ab6401166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ED2AD6A-A8B1-4EBC-8124-E3FF67805C3F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CC3E6EC4-3BCB-4922-AB1D-B4D41924552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3CA9CD3-E65C-4306-9990-5D9961F822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357b4e1-a710-4343-b7c5-d4ab6401166f"/>
    <ds:schemaRef ds:uri="500022df-510b-49f4-9c25-770d1af90034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3462</TotalTime>
  <Words>555</Words>
  <Application>Microsoft Office PowerPoint</Application>
  <PresentationFormat>Presentazione su schermo (16:9)</PresentationFormat>
  <Paragraphs>74</Paragraphs>
  <Slides>14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Courier New</vt:lpstr>
      <vt:lpstr>Symbol</vt:lpstr>
      <vt:lpstr>Times New Roman</vt:lpstr>
      <vt:lpstr>Wingdings</vt:lpstr>
      <vt:lpstr>Struttura predefinita</vt:lpstr>
      <vt:lpstr>Futuro inclusivo </vt:lpstr>
      <vt:lpstr>Contesto</vt:lpstr>
      <vt:lpstr>Contesto</vt:lpstr>
      <vt:lpstr>Contesto</vt:lpstr>
      <vt:lpstr>Coordinamento </vt:lpstr>
      <vt:lpstr>Obiettivi delle Giornate</vt:lpstr>
      <vt:lpstr>Svolgimento: 15 maggio-15 giugno 2024</vt:lpstr>
      <vt:lpstr>Le Giornate in Ticino</vt:lpstr>
      <vt:lpstr>Campagna (comunicazione)</vt:lpstr>
      <vt:lpstr>Sito web </vt:lpstr>
      <vt:lpstr>I partner</vt:lpstr>
      <vt:lpstr>Conclusioni</vt:lpstr>
      <vt:lpstr>Ringraziamenti</vt:lpstr>
      <vt:lpstr>Presentazione standard di PowerPoint</vt:lpstr>
    </vt:vector>
  </TitlesOfParts>
  <Company>AMMINISTRAZIONE CANTONALE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PowerPoint AC (Versione maggio 2018)</dc:title>
  <dc:creator>Chianese Giulia / fxse008</dc:creator>
  <cp:lastModifiedBy>Decristophoris Ulda</cp:lastModifiedBy>
  <cp:revision>319</cp:revision>
  <cp:lastPrinted>2024-03-04T08:36:50Z</cp:lastPrinted>
  <dcterms:created xsi:type="dcterms:W3CDTF">2012-08-21T11:21:35Z</dcterms:created>
  <dcterms:modified xsi:type="dcterms:W3CDTF">2024-03-04T08:41:30Z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osizionamentoTAG">
    <vt:lpwstr>214;#Presentazioni|9c7477a8-b204-4d83-bfb0-d9bb63d63fa3;#225;#Informazioni|633af67e-01ae-45bd-8207-da9957023ead</vt:lpwstr>
  </property>
  <property fmtid="{D5CDD505-2E9C-101B-9397-08002B2CF9AE}" pid="3" name="UA">
    <vt:lpwstr/>
  </property>
  <property fmtid="{D5CDD505-2E9C-101B-9397-08002B2CF9AE}" pid="4" name="Tipologia">
    <vt:lpwstr>206;#Modello|e4ed0d71-d8b7-4b95-acbb-0d70ef5ae075</vt:lpwstr>
  </property>
  <property fmtid="{D5CDD505-2E9C-101B-9397-08002B2CF9AE}" pid="5" name="xd_Signature">
    <vt:lpwstr/>
  </property>
  <property fmtid="{D5CDD505-2E9C-101B-9397-08002B2CF9AE}" pid="6" name="TemplateUrl">
    <vt:lpwstr/>
  </property>
  <property fmtid="{D5CDD505-2E9C-101B-9397-08002B2CF9AE}" pid="7" name="Order">
    <vt:lpwstr>4200.00000000000</vt:lpwstr>
  </property>
  <property fmtid="{D5CDD505-2E9C-101B-9397-08002B2CF9AE}" pid="8" name="xd_ProgID">
    <vt:lpwstr/>
  </property>
  <property fmtid="{D5CDD505-2E9C-101B-9397-08002B2CF9AE}" pid="9" name="ContentTypeId">
    <vt:lpwstr>0x010100075A9B17A0504F44BA307A6BBC0EABA7</vt:lpwstr>
  </property>
  <property fmtid="{D5CDD505-2E9C-101B-9397-08002B2CF9AE}" pid="10" name="WorkflowChangePath">
    <vt:lpwstr>4e02727c-491d-4099-a2be-1d012734ef8d,5;</vt:lpwstr>
  </property>
</Properties>
</file>